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gif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67" r:id="rId5"/>
    <p:sldId id="261" r:id="rId6"/>
    <p:sldId id="269" r:id="rId7"/>
    <p:sldId id="275" r:id="rId8"/>
    <p:sldId id="276" r:id="rId9"/>
    <p:sldId id="260" r:id="rId10"/>
    <p:sldId id="262" r:id="rId11"/>
    <p:sldId id="264" r:id="rId12"/>
    <p:sldId id="266" r:id="rId13"/>
    <p:sldId id="265" r:id="rId14"/>
    <p:sldId id="272" r:id="rId15"/>
    <p:sldId id="273" r:id="rId16"/>
    <p:sldId id="279" r:id="rId17"/>
    <p:sldId id="259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F57B17"/>
    <a:srgbClr val="EFA819"/>
    <a:srgbClr val="5F9127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1781" autoAdjust="0"/>
  </p:normalViewPr>
  <p:slideViewPr>
    <p:cSldViewPr>
      <p:cViewPr varScale="1">
        <p:scale>
          <a:sx n="95" d="100"/>
          <a:sy n="95" d="100"/>
        </p:scale>
        <p:origin x="-20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NASA\Andrew_Cubist\test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35161950909982"/>
          <c:y val="2.8941017789442983E-2"/>
          <c:w val="0.69785988289925294"/>
          <c:h val="0.7358466389617964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D60000"/>
              </a:solidFill>
            </c:spPr>
          </c:marker>
          <c:trendline>
            <c:spPr>
              <a:ln w="44450">
                <a:solidFill>
                  <a:srgbClr val="0070C0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test_2!$B$6:$B$505</c:f>
              <c:numCache>
                <c:formatCode>General</c:formatCode>
                <c:ptCount val="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9</c:v>
                </c:pt>
                <c:pt idx="6">
                  <c:v>0</c:v>
                </c:pt>
                <c:pt idx="7">
                  <c:v>53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5</c:v>
                </c:pt>
                <c:pt idx="21">
                  <c:v>8</c:v>
                </c:pt>
                <c:pt idx="22">
                  <c:v>0</c:v>
                </c:pt>
                <c:pt idx="23">
                  <c:v>0</c:v>
                </c:pt>
                <c:pt idx="24">
                  <c:v>3</c:v>
                </c:pt>
                <c:pt idx="25">
                  <c:v>0</c:v>
                </c:pt>
                <c:pt idx="26">
                  <c:v>5</c:v>
                </c:pt>
                <c:pt idx="27">
                  <c:v>5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9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10</c:v>
                </c:pt>
                <c:pt idx="39">
                  <c:v>0</c:v>
                </c:pt>
                <c:pt idx="40">
                  <c:v>9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3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35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20</c:v>
                </c:pt>
                <c:pt idx="56">
                  <c:v>1</c:v>
                </c:pt>
                <c:pt idx="57">
                  <c:v>0</c:v>
                </c:pt>
                <c:pt idx="58">
                  <c:v>7</c:v>
                </c:pt>
                <c:pt idx="59">
                  <c:v>11</c:v>
                </c:pt>
                <c:pt idx="60">
                  <c:v>3</c:v>
                </c:pt>
                <c:pt idx="61">
                  <c:v>0</c:v>
                </c:pt>
                <c:pt idx="62">
                  <c:v>7</c:v>
                </c:pt>
                <c:pt idx="63">
                  <c:v>3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3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4</c:v>
                </c:pt>
                <c:pt idx="77">
                  <c:v>1</c:v>
                </c:pt>
                <c:pt idx="78">
                  <c:v>0</c:v>
                </c:pt>
                <c:pt idx="79">
                  <c:v>4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9</c:v>
                </c:pt>
                <c:pt idx="90">
                  <c:v>0</c:v>
                </c:pt>
                <c:pt idx="91">
                  <c:v>4</c:v>
                </c:pt>
                <c:pt idx="92">
                  <c:v>2</c:v>
                </c:pt>
                <c:pt idx="93">
                  <c:v>0</c:v>
                </c:pt>
                <c:pt idx="94">
                  <c:v>3</c:v>
                </c:pt>
                <c:pt idx="95">
                  <c:v>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7</c:v>
                </c:pt>
                <c:pt idx="100">
                  <c:v>0</c:v>
                </c:pt>
                <c:pt idx="101">
                  <c:v>15</c:v>
                </c:pt>
                <c:pt idx="102">
                  <c:v>0</c:v>
                </c:pt>
                <c:pt idx="103">
                  <c:v>0</c:v>
                </c:pt>
                <c:pt idx="104">
                  <c:v>1</c:v>
                </c:pt>
                <c:pt idx="105">
                  <c:v>0</c:v>
                </c:pt>
                <c:pt idx="106">
                  <c:v>0</c:v>
                </c:pt>
                <c:pt idx="107">
                  <c:v>32</c:v>
                </c:pt>
                <c:pt idx="108">
                  <c:v>0</c:v>
                </c:pt>
                <c:pt idx="109">
                  <c:v>36</c:v>
                </c:pt>
                <c:pt idx="110">
                  <c:v>8</c:v>
                </c:pt>
                <c:pt idx="111">
                  <c:v>2</c:v>
                </c:pt>
                <c:pt idx="112">
                  <c:v>8</c:v>
                </c:pt>
                <c:pt idx="113">
                  <c:v>18</c:v>
                </c:pt>
                <c:pt idx="114">
                  <c:v>8</c:v>
                </c:pt>
                <c:pt idx="115">
                  <c:v>1</c:v>
                </c:pt>
                <c:pt idx="116">
                  <c:v>1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5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31</c:v>
                </c:pt>
                <c:pt idx="130">
                  <c:v>0</c:v>
                </c:pt>
                <c:pt idx="131">
                  <c:v>2</c:v>
                </c:pt>
                <c:pt idx="132">
                  <c:v>0</c:v>
                </c:pt>
                <c:pt idx="133">
                  <c:v>14</c:v>
                </c:pt>
                <c:pt idx="134">
                  <c:v>0</c:v>
                </c:pt>
                <c:pt idx="135">
                  <c:v>7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</c:v>
                </c:pt>
                <c:pt idx="145">
                  <c:v>4</c:v>
                </c:pt>
                <c:pt idx="146">
                  <c:v>0</c:v>
                </c:pt>
                <c:pt idx="147">
                  <c:v>0</c:v>
                </c:pt>
                <c:pt idx="148">
                  <c:v>2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9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37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  <c:pt idx="164">
                  <c:v>2</c:v>
                </c:pt>
                <c:pt idx="165">
                  <c:v>6</c:v>
                </c:pt>
                <c:pt idx="166">
                  <c:v>9</c:v>
                </c:pt>
                <c:pt idx="167">
                  <c:v>0</c:v>
                </c:pt>
                <c:pt idx="168">
                  <c:v>0</c:v>
                </c:pt>
                <c:pt idx="169">
                  <c:v>11</c:v>
                </c:pt>
                <c:pt idx="170">
                  <c:v>0</c:v>
                </c:pt>
                <c:pt idx="171">
                  <c:v>3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3</c:v>
                </c:pt>
                <c:pt idx="177">
                  <c:v>1</c:v>
                </c:pt>
                <c:pt idx="178">
                  <c:v>5</c:v>
                </c:pt>
                <c:pt idx="179">
                  <c:v>0</c:v>
                </c:pt>
                <c:pt idx="180">
                  <c:v>1</c:v>
                </c:pt>
                <c:pt idx="181">
                  <c:v>0</c:v>
                </c:pt>
                <c:pt idx="182">
                  <c:v>0</c:v>
                </c:pt>
                <c:pt idx="183">
                  <c:v>1</c:v>
                </c:pt>
                <c:pt idx="184">
                  <c:v>28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22</c:v>
                </c:pt>
                <c:pt idx="192">
                  <c:v>14</c:v>
                </c:pt>
                <c:pt idx="193">
                  <c:v>11</c:v>
                </c:pt>
                <c:pt idx="194">
                  <c:v>0</c:v>
                </c:pt>
                <c:pt idx="195">
                  <c:v>99</c:v>
                </c:pt>
                <c:pt idx="196">
                  <c:v>0</c:v>
                </c:pt>
                <c:pt idx="197">
                  <c:v>13</c:v>
                </c:pt>
                <c:pt idx="198">
                  <c:v>3</c:v>
                </c:pt>
                <c:pt idx="199">
                  <c:v>0</c:v>
                </c:pt>
                <c:pt idx="200">
                  <c:v>4</c:v>
                </c:pt>
                <c:pt idx="201">
                  <c:v>5</c:v>
                </c:pt>
                <c:pt idx="202">
                  <c:v>0</c:v>
                </c:pt>
                <c:pt idx="203">
                  <c:v>0</c:v>
                </c:pt>
                <c:pt idx="204">
                  <c:v>11</c:v>
                </c:pt>
                <c:pt idx="205">
                  <c:v>17</c:v>
                </c:pt>
                <c:pt idx="206">
                  <c:v>0</c:v>
                </c:pt>
                <c:pt idx="207">
                  <c:v>1</c:v>
                </c:pt>
                <c:pt idx="208">
                  <c:v>8</c:v>
                </c:pt>
                <c:pt idx="209">
                  <c:v>0</c:v>
                </c:pt>
                <c:pt idx="210">
                  <c:v>9</c:v>
                </c:pt>
                <c:pt idx="211">
                  <c:v>68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3</c:v>
                </c:pt>
                <c:pt idx="216">
                  <c:v>3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0</c:v>
                </c:pt>
                <c:pt idx="221">
                  <c:v>3</c:v>
                </c:pt>
                <c:pt idx="222">
                  <c:v>45</c:v>
                </c:pt>
                <c:pt idx="223">
                  <c:v>0</c:v>
                </c:pt>
                <c:pt idx="224">
                  <c:v>28</c:v>
                </c:pt>
                <c:pt idx="225">
                  <c:v>0</c:v>
                </c:pt>
                <c:pt idx="226">
                  <c:v>5</c:v>
                </c:pt>
                <c:pt idx="227">
                  <c:v>20</c:v>
                </c:pt>
                <c:pt idx="228">
                  <c:v>3</c:v>
                </c:pt>
                <c:pt idx="229">
                  <c:v>3</c:v>
                </c:pt>
                <c:pt idx="230">
                  <c:v>1</c:v>
                </c:pt>
                <c:pt idx="231">
                  <c:v>0</c:v>
                </c:pt>
                <c:pt idx="232">
                  <c:v>5</c:v>
                </c:pt>
                <c:pt idx="233">
                  <c:v>0</c:v>
                </c:pt>
                <c:pt idx="234">
                  <c:v>2</c:v>
                </c:pt>
                <c:pt idx="235">
                  <c:v>5</c:v>
                </c:pt>
                <c:pt idx="236">
                  <c:v>0</c:v>
                </c:pt>
                <c:pt idx="237">
                  <c:v>0</c:v>
                </c:pt>
                <c:pt idx="238">
                  <c:v>57</c:v>
                </c:pt>
                <c:pt idx="239">
                  <c:v>2</c:v>
                </c:pt>
                <c:pt idx="240">
                  <c:v>5</c:v>
                </c:pt>
                <c:pt idx="241">
                  <c:v>1</c:v>
                </c:pt>
                <c:pt idx="242">
                  <c:v>0</c:v>
                </c:pt>
                <c:pt idx="243">
                  <c:v>2</c:v>
                </c:pt>
                <c:pt idx="244">
                  <c:v>0</c:v>
                </c:pt>
                <c:pt idx="245">
                  <c:v>5</c:v>
                </c:pt>
                <c:pt idx="246">
                  <c:v>9</c:v>
                </c:pt>
                <c:pt idx="247">
                  <c:v>0</c:v>
                </c:pt>
                <c:pt idx="248">
                  <c:v>0</c:v>
                </c:pt>
                <c:pt idx="249">
                  <c:v>3</c:v>
                </c:pt>
                <c:pt idx="250">
                  <c:v>4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1</c:v>
                </c:pt>
                <c:pt idx="256">
                  <c:v>0</c:v>
                </c:pt>
                <c:pt idx="257">
                  <c:v>0</c:v>
                </c:pt>
                <c:pt idx="258">
                  <c:v>38</c:v>
                </c:pt>
                <c:pt idx="259">
                  <c:v>22</c:v>
                </c:pt>
                <c:pt idx="260">
                  <c:v>11</c:v>
                </c:pt>
                <c:pt idx="261">
                  <c:v>6</c:v>
                </c:pt>
                <c:pt idx="262">
                  <c:v>5</c:v>
                </c:pt>
                <c:pt idx="263">
                  <c:v>4</c:v>
                </c:pt>
                <c:pt idx="264">
                  <c:v>0</c:v>
                </c:pt>
                <c:pt idx="265">
                  <c:v>5</c:v>
                </c:pt>
                <c:pt idx="266">
                  <c:v>1</c:v>
                </c:pt>
                <c:pt idx="267">
                  <c:v>19</c:v>
                </c:pt>
                <c:pt idx="268">
                  <c:v>0</c:v>
                </c:pt>
                <c:pt idx="269">
                  <c:v>4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22</c:v>
                </c:pt>
                <c:pt idx="275">
                  <c:v>0</c:v>
                </c:pt>
                <c:pt idx="276">
                  <c:v>14</c:v>
                </c:pt>
                <c:pt idx="277">
                  <c:v>0</c:v>
                </c:pt>
                <c:pt idx="278">
                  <c:v>4</c:v>
                </c:pt>
                <c:pt idx="279">
                  <c:v>10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3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9</c:v>
                </c:pt>
                <c:pt idx="288">
                  <c:v>8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75</c:v>
                </c:pt>
                <c:pt idx="297">
                  <c:v>0</c:v>
                </c:pt>
                <c:pt idx="298">
                  <c:v>36</c:v>
                </c:pt>
                <c:pt idx="299">
                  <c:v>0</c:v>
                </c:pt>
                <c:pt idx="300">
                  <c:v>0</c:v>
                </c:pt>
                <c:pt idx="301">
                  <c:v>20</c:v>
                </c:pt>
                <c:pt idx="302">
                  <c:v>3</c:v>
                </c:pt>
                <c:pt idx="303">
                  <c:v>4</c:v>
                </c:pt>
                <c:pt idx="304">
                  <c:v>6</c:v>
                </c:pt>
                <c:pt idx="305">
                  <c:v>0</c:v>
                </c:pt>
                <c:pt idx="306">
                  <c:v>0</c:v>
                </c:pt>
                <c:pt idx="307">
                  <c:v>1</c:v>
                </c:pt>
                <c:pt idx="308">
                  <c:v>1</c:v>
                </c:pt>
                <c:pt idx="309">
                  <c:v>0</c:v>
                </c:pt>
                <c:pt idx="310">
                  <c:v>14</c:v>
                </c:pt>
                <c:pt idx="311">
                  <c:v>5</c:v>
                </c:pt>
                <c:pt idx="312">
                  <c:v>9</c:v>
                </c:pt>
                <c:pt idx="313">
                  <c:v>0</c:v>
                </c:pt>
                <c:pt idx="314">
                  <c:v>0</c:v>
                </c:pt>
                <c:pt idx="315">
                  <c:v>1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1</c:v>
                </c:pt>
                <c:pt idx="320">
                  <c:v>37</c:v>
                </c:pt>
                <c:pt idx="321">
                  <c:v>6</c:v>
                </c:pt>
                <c:pt idx="322">
                  <c:v>0</c:v>
                </c:pt>
                <c:pt idx="323">
                  <c:v>2</c:v>
                </c:pt>
                <c:pt idx="324">
                  <c:v>1</c:v>
                </c:pt>
                <c:pt idx="325">
                  <c:v>3</c:v>
                </c:pt>
                <c:pt idx="326">
                  <c:v>11</c:v>
                </c:pt>
                <c:pt idx="327">
                  <c:v>0</c:v>
                </c:pt>
                <c:pt idx="328">
                  <c:v>0</c:v>
                </c:pt>
                <c:pt idx="329">
                  <c:v>19</c:v>
                </c:pt>
                <c:pt idx="330">
                  <c:v>2</c:v>
                </c:pt>
                <c:pt idx="331">
                  <c:v>4</c:v>
                </c:pt>
                <c:pt idx="332">
                  <c:v>5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31</c:v>
                </c:pt>
                <c:pt idx="337">
                  <c:v>35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13</c:v>
                </c:pt>
                <c:pt idx="343">
                  <c:v>0</c:v>
                </c:pt>
                <c:pt idx="344">
                  <c:v>0</c:v>
                </c:pt>
                <c:pt idx="345">
                  <c:v>1</c:v>
                </c:pt>
                <c:pt idx="346">
                  <c:v>2</c:v>
                </c:pt>
                <c:pt idx="347">
                  <c:v>15</c:v>
                </c:pt>
                <c:pt idx="348">
                  <c:v>13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5</c:v>
                </c:pt>
                <c:pt idx="355">
                  <c:v>1</c:v>
                </c:pt>
                <c:pt idx="356">
                  <c:v>0</c:v>
                </c:pt>
                <c:pt idx="357">
                  <c:v>1</c:v>
                </c:pt>
                <c:pt idx="358">
                  <c:v>0</c:v>
                </c:pt>
                <c:pt idx="359">
                  <c:v>1</c:v>
                </c:pt>
                <c:pt idx="360">
                  <c:v>0</c:v>
                </c:pt>
                <c:pt idx="361">
                  <c:v>3</c:v>
                </c:pt>
                <c:pt idx="362">
                  <c:v>0</c:v>
                </c:pt>
                <c:pt idx="363">
                  <c:v>0</c:v>
                </c:pt>
                <c:pt idx="364">
                  <c:v>6</c:v>
                </c:pt>
                <c:pt idx="365">
                  <c:v>0</c:v>
                </c:pt>
                <c:pt idx="366">
                  <c:v>1</c:v>
                </c:pt>
                <c:pt idx="367">
                  <c:v>0</c:v>
                </c:pt>
                <c:pt idx="368">
                  <c:v>11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8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0</c:v>
                </c:pt>
                <c:pt idx="380">
                  <c:v>0</c:v>
                </c:pt>
                <c:pt idx="381">
                  <c:v>3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5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12</c:v>
                </c:pt>
                <c:pt idx="394">
                  <c:v>2</c:v>
                </c:pt>
                <c:pt idx="395">
                  <c:v>2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14</c:v>
                </c:pt>
                <c:pt idx="400">
                  <c:v>0</c:v>
                </c:pt>
                <c:pt idx="401">
                  <c:v>4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3</c:v>
                </c:pt>
                <c:pt idx="407">
                  <c:v>0</c:v>
                </c:pt>
                <c:pt idx="408">
                  <c:v>5</c:v>
                </c:pt>
                <c:pt idx="409">
                  <c:v>0</c:v>
                </c:pt>
                <c:pt idx="410">
                  <c:v>45</c:v>
                </c:pt>
                <c:pt idx="411">
                  <c:v>0</c:v>
                </c:pt>
                <c:pt idx="412">
                  <c:v>0</c:v>
                </c:pt>
                <c:pt idx="413">
                  <c:v>15</c:v>
                </c:pt>
                <c:pt idx="414">
                  <c:v>1</c:v>
                </c:pt>
                <c:pt idx="415">
                  <c:v>0</c:v>
                </c:pt>
                <c:pt idx="416">
                  <c:v>1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12</c:v>
                </c:pt>
                <c:pt idx="421">
                  <c:v>0</c:v>
                </c:pt>
                <c:pt idx="422">
                  <c:v>7</c:v>
                </c:pt>
                <c:pt idx="423">
                  <c:v>2</c:v>
                </c:pt>
                <c:pt idx="424">
                  <c:v>0</c:v>
                </c:pt>
                <c:pt idx="425">
                  <c:v>0</c:v>
                </c:pt>
                <c:pt idx="426">
                  <c:v>4</c:v>
                </c:pt>
                <c:pt idx="427">
                  <c:v>4</c:v>
                </c:pt>
                <c:pt idx="428">
                  <c:v>0</c:v>
                </c:pt>
                <c:pt idx="429">
                  <c:v>0</c:v>
                </c:pt>
                <c:pt idx="430">
                  <c:v>3</c:v>
                </c:pt>
                <c:pt idx="431">
                  <c:v>0</c:v>
                </c:pt>
                <c:pt idx="432">
                  <c:v>3</c:v>
                </c:pt>
                <c:pt idx="433">
                  <c:v>0</c:v>
                </c:pt>
                <c:pt idx="434">
                  <c:v>0</c:v>
                </c:pt>
                <c:pt idx="435">
                  <c:v>1</c:v>
                </c:pt>
                <c:pt idx="436">
                  <c:v>24</c:v>
                </c:pt>
                <c:pt idx="437">
                  <c:v>0</c:v>
                </c:pt>
                <c:pt idx="438">
                  <c:v>0</c:v>
                </c:pt>
                <c:pt idx="439">
                  <c:v>16</c:v>
                </c:pt>
                <c:pt idx="440">
                  <c:v>1</c:v>
                </c:pt>
                <c:pt idx="441">
                  <c:v>15</c:v>
                </c:pt>
                <c:pt idx="442">
                  <c:v>0</c:v>
                </c:pt>
                <c:pt idx="443">
                  <c:v>0</c:v>
                </c:pt>
                <c:pt idx="444">
                  <c:v>15</c:v>
                </c:pt>
                <c:pt idx="445">
                  <c:v>0</c:v>
                </c:pt>
                <c:pt idx="446">
                  <c:v>9</c:v>
                </c:pt>
                <c:pt idx="447">
                  <c:v>1</c:v>
                </c:pt>
                <c:pt idx="448">
                  <c:v>3</c:v>
                </c:pt>
                <c:pt idx="449">
                  <c:v>0</c:v>
                </c:pt>
                <c:pt idx="450">
                  <c:v>9</c:v>
                </c:pt>
                <c:pt idx="451">
                  <c:v>16</c:v>
                </c:pt>
                <c:pt idx="452">
                  <c:v>0</c:v>
                </c:pt>
                <c:pt idx="453">
                  <c:v>0</c:v>
                </c:pt>
                <c:pt idx="454">
                  <c:v>34</c:v>
                </c:pt>
                <c:pt idx="455">
                  <c:v>3</c:v>
                </c:pt>
                <c:pt idx="456">
                  <c:v>0</c:v>
                </c:pt>
                <c:pt idx="457">
                  <c:v>2</c:v>
                </c:pt>
                <c:pt idx="458">
                  <c:v>15</c:v>
                </c:pt>
                <c:pt idx="459">
                  <c:v>0</c:v>
                </c:pt>
                <c:pt idx="460">
                  <c:v>8</c:v>
                </c:pt>
                <c:pt idx="461">
                  <c:v>0</c:v>
                </c:pt>
                <c:pt idx="462">
                  <c:v>0</c:v>
                </c:pt>
                <c:pt idx="463">
                  <c:v>5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2</c:v>
                </c:pt>
                <c:pt idx="470">
                  <c:v>0</c:v>
                </c:pt>
                <c:pt idx="471">
                  <c:v>14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26</c:v>
                </c:pt>
                <c:pt idx="479">
                  <c:v>0</c:v>
                </c:pt>
                <c:pt idx="480">
                  <c:v>3</c:v>
                </c:pt>
                <c:pt idx="481">
                  <c:v>5</c:v>
                </c:pt>
                <c:pt idx="482">
                  <c:v>0</c:v>
                </c:pt>
                <c:pt idx="483">
                  <c:v>1</c:v>
                </c:pt>
                <c:pt idx="484">
                  <c:v>0</c:v>
                </c:pt>
                <c:pt idx="485">
                  <c:v>15</c:v>
                </c:pt>
                <c:pt idx="486">
                  <c:v>20</c:v>
                </c:pt>
                <c:pt idx="487">
                  <c:v>5</c:v>
                </c:pt>
                <c:pt idx="488">
                  <c:v>0</c:v>
                </c:pt>
                <c:pt idx="489">
                  <c:v>3</c:v>
                </c:pt>
                <c:pt idx="490">
                  <c:v>9</c:v>
                </c:pt>
                <c:pt idx="491">
                  <c:v>20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</c:numCache>
            </c:numRef>
          </c:xVal>
          <c:yVal>
            <c:numRef>
              <c:f>test_2!$C$6:$C$505</c:f>
              <c:numCache>
                <c:formatCode>General</c:formatCode>
                <c:ptCount val="5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</c:v>
                </c:pt>
                <c:pt idx="4">
                  <c:v>0</c:v>
                </c:pt>
                <c:pt idx="5">
                  <c:v>15.9</c:v>
                </c:pt>
                <c:pt idx="6">
                  <c:v>0.6000000000000002</c:v>
                </c:pt>
                <c:pt idx="7">
                  <c:v>51.3</c:v>
                </c:pt>
                <c:pt idx="8">
                  <c:v>0</c:v>
                </c:pt>
                <c:pt idx="9">
                  <c:v>5.8</c:v>
                </c:pt>
                <c:pt idx="10">
                  <c:v>4.2</c:v>
                </c:pt>
                <c:pt idx="11">
                  <c:v>4.5999999999999996</c:v>
                </c:pt>
                <c:pt idx="12">
                  <c:v>7.5</c:v>
                </c:pt>
                <c:pt idx="13">
                  <c:v>3.1</c:v>
                </c:pt>
                <c:pt idx="14">
                  <c:v>1.1000000000000001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3.6</c:v>
                </c:pt>
                <c:pt idx="19">
                  <c:v>0</c:v>
                </c:pt>
                <c:pt idx="20">
                  <c:v>3.9</c:v>
                </c:pt>
                <c:pt idx="21">
                  <c:v>4</c:v>
                </c:pt>
                <c:pt idx="22">
                  <c:v>0</c:v>
                </c:pt>
                <c:pt idx="23">
                  <c:v>0</c:v>
                </c:pt>
                <c:pt idx="24">
                  <c:v>5.9</c:v>
                </c:pt>
                <c:pt idx="25">
                  <c:v>2.8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8.9</c:v>
                </c:pt>
                <c:pt idx="30">
                  <c:v>0.8</c:v>
                </c:pt>
                <c:pt idx="31">
                  <c:v>1</c:v>
                </c:pt>
                <c:pt idx="32">
                  <c:v>0</c:v>
                </c:pt>
                <c:pt idx="33">
                  <c:v>0.3000000000000001</c:v>
                </c:pt>
                <c:pt idx="34">
                  <c:v>0</c:v>
                </c:pt>
                <c:pt idx="35">
                  <c:v>6.6</c:v>
                </c:pt>
                <c:pt idx="36">
                  <c:v>2.2999999999999998</c:v>
                </c:pt>
                <c:pt idx="37">
                  <c:v>0.2</c:v>
                </c:pt>
                <c:pt idx="38">
                  <c:v>4.5999999999999996</c:v>
                </c:pt>
                <c:pt idx="39">
                  <c:v>1.5</c:v>
                </c:pt>
                <c:pt idx="40">
                  <c:v>7.1</c:v>
                </c:pt>
                <c:pt idx="41">
                  <c:v>4.2</c:v>
                </c:pt>
                <c:pt idx="42">
                  <c:v>12.6</c:v>
                </c:pt>
                <c:pt idx="43">
                  <c:v>0</c:v>
                </c:pt>
                <c:pt idx="44">
                  <c:v>1.5</c:v>
                </c:pt>
                <c:pt idx="45">
                  <c:v>0</c:v>
                </c:pt>
                <c:pt idx="46">
                  <c:v>0</c:v>
                </c:pt>
                <c:pt idx="47">
                  <c:v>14.4</c:v>
                </c:pt>
                <c:pt idx="48">
                  <c:v>0.9</c:v>
                </c:pt>
                <c:pt idx="49">
                  <c:v>4.2</c:v>
                </c:pt>
                <c:pt idx="50">
                  <c:v>35.1</c:v>
                </c:pt>
                <c:pt idx="51">
                  <c:v>1.1000000000000001</c:v>
                </c:pt>
                <c:pt idx="52">
                  <c:v>0.1</c:v>
                </c:pt>
                <c:pt idx="53">
                  <c:v>0</c:v>
                </c:pt>
                <c:pt idx="54">
                  <c:v>2</c:v>
                </c:pt>
                <c:pt idx="55">
                  <c:v>19.8</c:v>
                </c:pt>
                <c:pt idx="56">
                  <c:v>9</c:v>
                </c:pt>
                <c:pt idx="57">
                  <c:v>0</c:v>
                </c:pt>
                <c:pt idx="58">
                  <c:v>3.2</c:v>
                </c:pt>
                <c:pt idx="59">
                  <c:v>5.7</c:v>
                </c:pt>
                <c:pt idx="60">
                  <c:v>3.8</c:v>
                </c:pt>
                <c:pt idx="61">
                  <c:v>0</c:v>
                </c:pt>
                <c:pt idx="62">
                  <c:v>1.4</c:v>
                </c:pt>
                <c:pt idx="63">
                  <c:v>3.1</c:v>
                </c:pt>
                <c:pt idx="64">
                  <c:v>2.1</c:v>
                </c:pt>
                <c:pt idx="65">
                  <c:v>1.1000000000000001</c:v>
                </c:pt>
                <c:pt idx="66">
                  <c:v>6.8</c:v>
                </c:pt>
                <c:pt idx="67">
                  <c:v>3</c:v>
                </c:pt>
                <c:pt idx="68">
                  <c:v>0.5</c:v>
                </c:pt>
                <c:pt idx="69">
                  <c:v>0</c:v>
                </c:pt>
                <c:pt idx="70">
                  <c:v>2.7</c:v>
                </c:pt>
                <c:pt idx="71">
                  <c:v>5</c:v>
                </c:pt>
                <c:pt idx="72">
                  <c:v>1.8</c:v>
                </c:pt>
                <c:pt idx="73">
                  <c:v>0</c:v>
                </c:pt>
                <c:pt idx="74">
                  <c:v>0</c:v>
                </c:pt>
                <c:pt idx="75">
                  <c:v>14.7</c:v>
                </c:pt>
                <c:pt idx="76">
                  <c:v>1.2</c:v>
                </c:pt>
                <c:pt idx="77">
                  <c:v>1.5</c:v>
                </c:pt>
                <c:pt idx="78">
                  <c:v>3.8</c:v>
                </c:pt>
                <c:pt idx="79">
                  <c:v>10.5</c:v>
                </c:pt>
                <c:pt idx="80">
                  <c:v>2.4</c:v>
                </c:pt>
                <c:pt idx="81">
                  <c:v>1.9</c:v>
                </c:pt>
                <c:pt idx="82">
                  <c:v>0.4</c:v>
                </c:pt>
                <c:pt idx="83">
                  <c:v>3.1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0.6000000000000002</c:v>
                </c:pt>
                <c:pt idx="88">
                  <c:v>1.3</c:v>
                </c:pt>
                <c:pt idx="89">
                  <c:v>11.8</c:v>
                </c:pt>
                <c:pt idx="90">
                  <c:v>0</c:v>
                </c:pt>
                <c:pt idx="91">
                  <c:v>13.7</c:v>
                </c:pt>
                <c:pt idx="92">
                  <c:v>11.5</c:v>
                </c:pt>
                <c:pt idx="93">
                  <c:v>13.5</c:v>
                </c:pt>
                <c:pt idx="94">
                  <c:v>0.9</c:v>
                </c:pt>
                <c:pt idx="95">
                  <c:v>2.2000000000000002</c:v>
                </c:pt>
                <c:pt idx="96">
                  <c:v>0.8</c:v>
                </c:pt>
                <c:pt idx="97">
                  <c:v>0</c:v>
                </c:pt>
                <c:pt idx="98">
                  <c:v>2.8</c:v>
                </c:pt>
                <c:pt idx="99">
                  <c:v>0.8</c:v>
                </c:pt>
                <c:pt idx="100">
                  <c:v>0.4</c:v>
                </c:pt>
                <c:pt idx="101">
                  <c:v>8</c:v>
                </c:pt>
                <c:pt idx="102">
                  <c:v>3.3</c:v>
                </c:pt>
                <c:pt idx="103">
                  <c:v>0.8</c:v>
                </c:pt>
                <c:pt idx="104">
                  <c:v>0</c:v>
                </c:pt>
                <c:pt idx="105">
                  <c:v>0</c:v>
                </c:pt>
                <c:pt idx="106">
                  <c:v>2.1</c:v>
                </c:pt>
                <c:pt idx="107">
                  <c:v>14.4</c:v>
                </c:pt>
                <c:pt idx="108">
                  <c:v>0.6000000000000002</c:v>
                </c:pt>
                <c:pt idx="109">
                  <c:v>4.0999999999999996</c:v>
                </c:pt>
                <c:pt idx="110">
                  <c:v>12.4</c:v>
                </c:pt>
                <c:pt idx="111">
                  <c:v>2.4</c:v>
                </c:pt>
                <c:pt idx="112">
                  <c:v>12</c:v>
                </c:pt>
                <c:pt idx="113">
                  <c:v>6.7</c:v>
                </c:pt>
                <c:pt idx="114">
                  <c:v>2.6</c:v>
                </c:pt>
                <c:pt idx="115">
                  <c:v>1.3</c:v>
                </c:pt>
                <c:pt idx="116">
                  <c:v>0</c:v>
                </c:pt>
                <c:pt idx="117">
                  <c:v>0.8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7.4</c:v>
                </c:pt>
                <c:pt idx="122">
                  <c:v>0</c:v>
                </c:pt>
                <c:pt idx="123">
                  <c:v>0.6000000000000002</c:v>
                </c:pt>
                <c:pt idx="124">
                  <c:v>0</c:v>
                </c:pt>
                <c:pt idx="125">
                  <c:v>10.7</c:v>
                </c:pt>
                <c:pt idx="126">
                  <c:v>0</c:v>
                </c:pt>
                <c:pt idx="127">
                  <c:v>0</c:v>
                </c:pt>
                <c:pt idx="128">
                  <c:v>0.2</c:v>
                </c:pt>
                <c:pt idx="129">
                  <c:v>3.1</c:v>
                </c:pt>
                <c:pt idx="130">
                  <c:v>0</c:v>
                </c:pt>
                <c:pt idx="131">
                  <c:v>0.2</c:v>
                </c:pt>
                <c:pt idx="132">
                  <c:v>0</c:v>
                </c:pt>
                <c:pt idx="133">
                  <c:v>14.8</c:v>
                </c:pt>
                <c:pt idx="134">
                  <c:v>0</c:v>
                </c:pt>
                <c:pt idx="135">
                  <c:v>5.7</c:v>
                </c:pt>
                <c:pt idx="136">
                  <c:v>0.1</c:v>
                </c:pt>
                <c:pt idx="137">
                  <c:v>0.5</c:v>
                </c:pt>
                <c:pt idx="138">
                  <c:v>0</c:v>
                </c:pt>
                <c:pt idx="139">
                  <c:v>3.2</c:v>
                </c:pt>
                <c:pt idx="140">
                  <c:v>1.5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3.1</c:v>
                </c:pt>
                <c:pt idx="145">
                  <c:v>1.4</c:v>
                </c:pt>
                <c:pt idx="146">
                  <c:v>0.4</c:v>
                </c:pt>
                <c:pt idx="147">
                  <c:v>0.5</c:v>
                </c:pt>
                <c:pt idx="148">
                  <c:v>0.9</c:v>
                </c:pt>
                <c:pt idx="149">
                  <c:v>0.5</c:v>
                </c:pt>
                <c:pt idx="150">
                  <c:v>0</c:v>
                </c:pt>
                <c:pt idx="151">
                  <c:v>4.2</c:v>
                </c:pt>
                <c:pt idx="152">
                  <c:v>13.8</c:v>
                </c:pt>
                <c:pt idx="153">
                  <c:v>0</c:v>
                </c:pt>
                <c:pt idx="154">
                  <c:v>4.5999999999999996</c:v>
                </c:pt>
                <c:pt idx="155">
                  <c:v>0.1</c:v>
                </c:pt>
                <c:pt idx="156">
                  <c:v>0</c:v>
                </c:pt>
                <c:pt idx="157">
                  <c:v>3.7</c:v>
                </c:pt>
                <c:pt idx="158">
                  <c:v>0</c:v>
                </c:pt>
                <c:pt idx="159">
                  <c:v>5.7</c:v>
                </c:pt>
                <c:pt idx="160">
                  <c:v>0.2</c:v>
                </c:pt>
                <c:pt idx="161">
                  <c:v>0.5</c:v>
                </c:pt>
                <c:pt idx="162">
                  <c:v>23.1</c:v>
                </c:pt>
                <c:pt idx="163">
                  <c:v>1</c:v>
                </c:pt>
                <c:pt idx="164">
                  <c:v>3.2</c:v>
                </c:pt>
                <c:pt idx="165">
                  <c:v>11</c:v>
                </c:pt>
                <c:pt idx="166">
                  <c:v>5.5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4.4000000000000004</c:v>
                </c:pt>
                <c:pt idx="172">
                  <c:v>0</c:v>
                </c:pt>
                <c:pt idx="173">
                  <c:v>0</c:v>
                </c:pt>
                <c:pt idx="174">
                  <c:v>0.6000000000000002</c:v>
                </c:pt>
                <c:pt idx="175">
                  <c:v>1.5</c:v>
                </c:pt>
                <c:pt idx="176">
                  <c:v>6.6</c:v>
                </c:pt>
                <c:pt idx="177">
                  <c:v>1.5</c:v>
                </c:pt>
                <c:pt idx="178">
                  <c:v>14</c:v>
                </c:pt>
                <c:pt idx="179">
                  <c:v>0</c:v>
                </c:pt>
                <c:pt idx="180">
                  <c:v>4.5</c:v>
                </c:pt>
                <c:pt idx="181">
                  <c:v>0</c:v>
                </c:pt>
                <c:pt idx="182">
                  <c:v>0.1</c:v>
                </c:pt>
                <c:pt idx="183">
                  <c:v>3.9</c:v>
                </c:pt>
                <c:pt idx="184">
                  <c:v>47.2</c:v>
                </c:pt>
                <c:pt idx="185">
                  <c:v>4.5</c:v>
                </c:pt>
                <c:pt idx="186">
                  <c:v>0</c:v>
                </c:pt>
                <c:pt idx="187">
                  <c:v>1.8</c:v>
                </c:pt>
                <c:pt idx="188">
                  <c:v>4.5999999999999996</c:v>
                </c:pt>
                <c:pt idx="189">
                  <c:v>0.70000000000000018</c:v>
                </c:pt>
                <c:pt idx="190">
                  <c:v>0</c:v>
                </c:pt>
                <c:pt idx="191">
                  <c:v>23.1</c:v>
                </c:pt>
                <c:pt idx="192">
                  <c:v>13.3</c:v>
                </c:pt>
                <c:pt idx="193">
                  <c:v>22</c:v>
                </c:pt>
                <c:pt idx="194">
                  <c:v>0</c:v>
                </c:pt>
                <c:pt idx="195">
                  <c:v>96</c:v>
                </c:pt>
                <c:pt idx="196">
                  <c:v>0.6000000000000002</c:v>
                </c:pt>
                <c:pt idx="197">
                  <c:v>21.8</c:v>
                </c:pt>
                <c:pt idx="198">
                  <c:v>11.1</c:v>
                </c:pt>
                <c:pt idx="199">
                  <c:v>1.3</c:v>
                </c:pt>
                <c:pt idx="200">
                  <c:v>1.6</c:v>
                </c:pt>
                <c:pt idx="201">
                  <c:v>5.5</c:v>
                </c:pt>
                <c:pt idx="202">
                  <c:v>13.6</c:v>
                </c:pt>
                <c:pt idx="203">
                  <c:v>1.2</c:v>
                </c:pt>
                <c:pt idx="204">
                  <c:v>17.3</c:v>
                </c:pt>
                <c:pt idx="205">
                  <c:v>42.1</c:v>
                </c:pt>
                <c:pt idx="206">
                  <c:v>0</c:v>
                </c:pt>
                <c:pt idx="207">
                  <c:v>1.8</c:v>
                </c:pt>
                <c:pt idx="208">
                  <c:v>0.1</c:v>
                </c:pt>
                <c:pt idx="209">
                  <c:v>3</c:v>
                </c:pt>
                <c:pt idx="210">
                  <c:v>6.8</c:v>
                </c:pt>
                <c:pt idx="211">
                  <c:v>89.8</c:v>
                </c:pt>
                <c:pt idx="212">
                  <c:v>1.4</c:v>
                </c:pt>
                <c:pt idx="213">
                  <c:v>0.70000000000000018</c:v>
                </c:pt>
                <c:pt idx="214">
                  <c:v>0.1</c:v>
                </c:pt>
                <c:pt idx="215">
                  <c:v>0</c:v>
                </c:pt>
                <c:pt idx="216">
                  <c:v>0.9</c:v>
                </c:pt>
                <c:pt idx="217">
                  <c:v>1.3</c:v>
                </c:pt>
                <c:pt idx="218">
                  <c:v>0.8</c:v>
                </c:pt>
                <c:pt idx="219">
                  <c:v>1.8</c:v>
                </c:pt>
                <c:pt idx="220">
                  <c:v>0</c:v>
                </c:pt>
                <c:pt idx="221">
                  <c:v>6</c:v>
                </c:pt>
                <c:pt idx="222">
                  <c:v>48</c:v>
                </c:pt>
                <c:pt idx="223">
                  <c:v>2</c:v>
                </c:pt>
                <c:pt idx="224">
                  <c:v>16.899999999999999</c:v>
                </c:pt>
                <c:pt idx="225">
                  <c:v>3.7</c:v>
                </c:pt>
                <c:pt idx="226">
                  <c:v>8.2000000000000011</c:v>
                </c:pt>
                <c:pt idx="227">
                  <c:v>28.3</c:v>
                </c:pt>
                <c:pt idx="228">
                  <c:v>18.100000000000001</c:v>
                </c:pt>
                <c:pt idx="229">
                  <c:v>1.4</c:v>
                </c:pt>
                <c:pt idx="230">
                  <c:v>0.9</c:v>
                </c:pt>
                <c:pt idx="231">
                  <c:v>1.9</c:v>
                </c:pt>
                <c:pt idx="232">
                  <c:v>12.8</c:v>
                </c:pt>
                <c:pt idx="233">
                  <c:v>6.5</c:v>
                </c:pt>
                <c:pt idx="234">
                  <c:v>0</c:v>
                </c:pt>
                <c:pt idx="235">
                  <c:v>4.9000000000000004</c:v>
                </c:pt>
                <c:pt idx="236">
                  <c:v>0</c:v>
                </c:pt>
                <c:pt idx="237">
                  <c:v>1</c:v>
                </c:pt>
                <c:pt idx="238">
                  <c:v>30.7</c:v>
                </c:pt>
                <c:pt idx="239">
                  <c:v>14.7</c:v>
                </c:pt>
                <c:pt idx="240">
                  <c:v>9.7000000000000011</c:v>
                </c:pt>
                <c:pt idx="241">
                  <c:v>0.3000000000000001</c:v>
                </c:pt>
                <c:pt idx="242">
                  <c:v>1.5</c:v>
                </c:pt>
                <c:pt idx="243">
                  <c:v>0</c:v>
                </c:pt>
                <c:pt idx="244">
                  <c:v>0.2</c:v>
                </c:pt>
                <c:pt idx="245">
                  <c:v>2.2999999999999998</c:v>
                </c:pt>
                <c:pt idx="246">
                  <c:v>12.1</c:v>
                </c:pt>
                <c:pt idx="247">
                  <c:v>0.4</c:v>
                </c:pt>
                <c:pt idx="248">
                  <c:v>0.2</c:v>
                </c:pt>
                <c:pt idx="249">
                  <c:v>2.7</c:v>
                </c:pt>
                <c:pt idx="250">
                  <c:v>3.5</c:v>
                </c:pt>
                <c:pt idx="251">
                  <c:v>0</c:v>
                </c:pt>
                <c:pt idx="252">
                  <c:v>0.2</c:v>
                </c:pt>
                <c:pt idx="253">
                  <c:v>1.1000000000000001</c:v>
                </c:pt>
                <c:pt idx="254">
                  <c:v>0</c:v>
                </c:pt>
                <c:pt idx="255">
                  <c:v>5.4</c:v>
                </c:pt>
                <c:pt idx="256">
                  <c:v>0</c:v>
                </c:pt>
                <c:pt idx="257">
                  <c:v>1.1000000000000001</c:v>
                </c:pt>
                <c:pt idx="258">
                  <c:v>51.4</c:v>
                </c:pt>
                <c:pt idx="259">
                  <c:v>8.2000000000000011</c:v>
                </c:pt>
                <c:pt idx="260">
                  <c:v>2.5</c:v>
                </c:pt>
                <c:pt idx="261">
                  <c:v>1.3</c:v>
                </c:pt>
                <c:pt idx="262">
                  <c:v>3</c:v>
                </c:pt>
                <c:pt idx="263">
                  <c:v>15.3</c:v>
                </c:pt>
                <c:pt idx="264">
                  <c:v>2.2000000000000002</c:v>
                </c:pt>
                <c:pt idx="265">
                  <c:v>2.5</c:v>
                </c:pt>
                <c:pt idx="266">
                  <c:v>6.9</c:v>
                </c:pt>
                <c:pt idx="267">
                  <c:v>3.1</c:v>
                </c:pt>
                <c:pt idx="268">
                  <c:v>0.1</c:v>
                </c:pt>
                <c:pt idx="269">
                  <c:v>0.3000000000000001</c:v>
                </c:pt>
                <c:pt idx="270">
                  <c:v>0</c:v>
                </c:pt>
                <c:pt idx="271">
                  <c:v>12</c:v>
                </c:pt>
                <c:pt idx="272">
                  <c:v>0.5</c:v>
                </c:pt>
                <c:pt idx="273">
                  <c:v>1.6</c:v>
                </c:pt>
                <c:pt idx="274">
                  <c:v>26.9</c:v>
                </c:pt>
                <c:pt idx="275">
                  <c:v>3.3</c:v>
                </c:pt>
                <c:pt idx="276">
                  <c:v>25.7</c:v>
                </c:pt>
                <c:pt idx="277">
                  <c:v>6.2</c:v>
                </c:pt>
                <c:pt idx="278">
                  <c:v>0.3000000000000001</c:v>
                </c:pt>
                <c:pt idx="279">
                  <c:v>3.7</c:v>
                </c:pt>
                <c:pt idx="280">
                  <c:v>0</c:v>
                </c:pt>
                <c:pt idx="281">
                  <c:v>3.9</c:v>
                </c:pt>
                <c:pt idx="282">
                  <c:v>4</c:v>
                </c:pt>
                <c:pt idx="283">
                  <c:v>1</c:v>
                </c:pt>
                <c:pt idx="284">
                  <c:v>5.9</c:v>
                </c:pt>
                <c:pt idx="285">
                  <c:v>1.7000000000000004</c:v>
                </c:pt>
                <c:pt idx="286">
                  <c:v>0.4</c:v>
                </c:pt>
                <c:pt idx="287">
                  <c:v>11.2</c:v>
                </c:pt>
                <c:pt idx="288">
                  <c:v>4.9000000000000004</c:v>
                </c:pt>
                <c:pt idx="289">
                  <c:v>0</c:v>
                </c:pt>
                <c:pt idx="290">
                  <c:v>7.9</c:v>
                </c:pt>
                <c:pt idx="291">
                  <c:v>14.8</c:v>
                </c:pt>
                <c:pt idx="292">
                  <c:v>0</c:v>
                </c:pt>
                <c:pt idx="293">
                  <c:v>0.9</c:v>
                </c:pt>
                <c:pt idx="294">
                  <c:v>11.4</c:v>
                </c:pt>
                <c:pt idx="295">
                  <c:v>0</c:v>
                </c:pt>
                <c:pt idx="296">
                  <c:v>57.2</c:v>
                </c:pt>
                <c:pt idx="297">
                  <c:v>1</c:v>
                </c:pt>
                <c:pt idx="298">
                  <c:v>81.8</c:v>
                </c:pt>
                <c:pt idx="299">
                  <c:v>0.2</c:v>
                </c:pt>
                <c:pt idx="300">
                  <c:v>0.6000000000000002</c:v>
                </c:pt>
                <c:pt idx="301">
                  <c:v>45.7</c:v>
                </c:pt>
                <c:pt idx="302">
                  <c:v>0.2</c:v>
                </c:pt>
                <c:pt idx="303">
                  <c:v>7.3</c:v>
                </c:pt>
                <c:pt idx="304">
                  <c:v>0.6000000000000002</c:v>
                </c:pt>
                <c:pt idx="305">
                  <c:v>1.5</c:v>
                </c:pt>
                <c:pt idx="306">
                  <c:v>1.8</c:v>
                </c:pt>
                <c:pt idx="307">
                  <c:v>2.7</c:v>
                </c:pt>
                <c:pt idx="308">
                  <c:v>4.4000000000000004</c:v>
                </c:pt>
                <c:pt idx="309">
                  <c:v>1</c:v>
                </c:pt>
                <c:pt idx="310">
                  <c:v>0</c:v>
                </c:pt>
                <c:pt idx="311">
                  <c:v>6.3</c:v>
                </c:pt>
                <c:pt idx="312">
                  <c:v>13.6</c:v>
                </c:pt>
                <c:pt idx="313">
                  <c:v>3.5</c:v>
                </c:pt>
                <c:pt idx="314">
                  <c:v>3.5</c:v>
                </c:pt>
                <c:pt idx="315">
                  <c:v>2.2000000000000002</c:v>
                </c:pt>
                <c:pt idx="316">
                  <c:v>0</c:v>
                </c:pt>
                <c:pt idx="317">
                  <c:v>8.9</c:v>
                </c:pt>
                <c:pt idx="318">
                  <c:v>0.5</c:v>
                </c:pt>
                <c:pt idx="319">
                  <c:v>12.2</c:v>
                </c:pt>
                <c:pt idx="320">
                  <c:v>19.399999999999999</c:v>
                </c:pt>
                <c:pt idx="321">
                  <c:v>1.8</c:v>
                </c:pt>
                <c:pt idx="322">
                  <c:v>2.8</c:v>
                </c:pt>
                <c:pt idx="323">
                  <c:v>3.7</c:v>
                </c:pt>
                <c:pt idx="324">
                  <c:v>4.9000000000000004</c:v>
                </c:pt>
                <c:pt idx="325">
                  <c:v>1.3</c:v>
                </c:pt>
                <c:pt idx="326">
                  <c:v>12.8</c:v>
                </c:pt>
                <c:pt idx="327">
                  <c:v>1.9</c:v>
                </c:pt>
                <c:pt idx="328">
                  <c:v>2.2999999999999998</c:v>
                </c:pt>
                <c:pt idx="329">
                  <c:v>10.1</c:v>
                </c:pt>
                <c:pt idx="330">
                  <c:v>11.9</c:v>
                </c:pt>
                <c:pt idx="331">
                  <c:v>19.899999999999999</c:v>
                </c:pt>
                <c:pt idx="332">
                  <c:v>30.4</c:v>
                </c:pt>
                <c:pt idx="333">
                  <c:v>0</c:v>
                </c:pt>
                <c:pt idx="334">
                  <c:v>12.5</c:v>
                </c:pt>
                <c:pt idx="335">
                  <c:v>7.9</c:v>
                </c:pt>
                <c:pt idx="336">
                  <c:v>23.5</c:v>
                </c:pt>
                <c:pt idx="337">
                  <c:v>10.3</c:v>
                </c:pt>
                <c:pt idx="338">
                  <c:v>2.2999999999999998</c:v>
                </c:pt>
                <c:pt idx="339">
                  <c:v>2.2999999999999998</c:v>
                </c:pt>
                <c:pt idx="340">
                  <c:v>4.0999999999999996</c:v>
                </c:pt>
                <c:pt idx="341">
                  <c:v>12.1</c:v>
                </c:pt>
                <c:pt idx="342">
                  <c:v>19.100000000000001</c:v>
                </c:pt>
                <c:pt idx="343">
                  <c:v>2.2000000000000002</c:v>
                </c:pt>
                <c:pt idx="344">
                  <c:v>0.6000000000000002</c:v>
                </c:pt>
                <c:pt idx="345">
                  <c:v>0.1</c:v>
                </c:pt>
                <c:pt idx="346">
                  <c:v>2.6</c:v>
                </c:pt>
                <c:pt idx="347">
                  <c:v>29.9</c:v>
                </c:pt>
                <c:pt idx="348">
                  <c:v>7.5</c:v>
                </c:pt>
                <c:pt idx="349">
                  <c:v>0.6000000000000002</c:v>
                </c:pt>
                <c:pt idx="350">
                  <c:v>3.2</c:v>
                </c:pt>
                <c:pt idx="351">
                  <c:v>0</c:v>
                </c:pt>
                <c:pt idx="352">
                  <c:v>0.70000000000000018</c:v>
                </c:pt>
                <c:pt idx="353">
                  <c:v>3.4</c:v>
                </c:pt>
                <c:pt idx="354">
                  <c:v>3.1</c:v>
                </c:pt>
                <c:pt idx="355">
                  <c:v>1.4</c:v>
                </c:pt>
                <c:pt idx="356">
                  <c:v>0</c:v>
                </c:pt>
                <c:pt idx="357">
                  <c:v>0</c:v>
                </c:pt>
                <c:pt idx="358">
                  <c:v>0.8</c:v>
                </c:pt>
                <c:pt idx="359">
                  <c:v>0.9</c:v>
                </c:pt>
                <c:pt idx="360">
                  <c:v>0.6000000000000002</c:v>
                </c:pt>
                <c:pt idx="361">
                  <c:v>4.0999999999999996</c:v>
                </c:pt>
                <c:pt idx="362">
                  <c:v>0.5</c:v>
                </c:pt>
                <c:pt idx="363">
                  <c:v>1.7000000000000004</c:v>
                </c:pt>
                <c:pt idx="364">
                  <c:v>7.1</c:v>
                </c:pt>
                <c:pt idx="365">
                  <c:v>3.3</c:v>
                </c:pt>
                <c:pt idx="366">
                  <c:v>4.3</c:v>
                </c:pt>
                <c:pt idx="367">
                  <c:v>6.4</c:v>
                </c:pt>
                <c:pt idx="368">
                  <c:v>11</c:v>
                </c:pt>
                <c:pt idx="369">
                  <c:v>0.4</c:v>
                </c:pt>
                <c:pt idx="370">
                  <c:v>0</c:v>
                </c:pt>
                <c:pt idx="371">
                  <c:v>0</c:v>
                </c:pt>
                <c:pt idx="372">
                  <c:v>2.5</c:v>
                </c:pt>
                <c:pt idx="373">
                  <c:v>0.2</c:v>
                </c:pt>
                <c:pt idx="374">
                  <c:v>8.7000000000000011</c:v>
                </c:pt>
                <c:pt idx="375">
                  <c:v>1.8</c:v>
                </c:pt>
                <c:pt idx="376">
                  <c:v>1.7000000000000004</c:v>
                </c:pt>
                <c:pt idx="377">
                  <c:v>1.4</c:v>
                </c:pt>
                <c:pt idx="378">
                  <c:v>1.5</c:v>
                </c:pt>
                <c:pt idx="379">
                  <c:v>2</c:v>
                </c:pt>
                <c:pt idx="380">
                  <c:v>0.70000000000000018</c:v>
                </c:pt>
                <c:pt idx="381">
                  <c:v>2.2000000000000002</c:v>
                </c:pt>
                <c:pt idx="382">
                  <c:v>0.9</c:v>
                </c:pt>
                <c:pt idx="383">
                  <c:v>4.5999999999999996</c:v>
                </c:pt>
                <c:pt idx="384">
                  <c:v>0</c:v>
                </c:pt>
                <c:pt idx="385">
                  <c:v>4.0999999999999996</c:v>
                </c:pt>
                <c:pt idx="386">
                  <c:v>5.2</c:v>
                </c:pt>
                <c:pt idx="387">
                  <c:v>0</c:v>
                </c:pt>
                <c:pt idx="388">
                  <c:v>1.5</c:v>
                </c:pt>
                <c:pt idx="389">
                  <c:v>3.2</c:v>
                </c:pt>
                <c:pt idx="390">
                  <c:v>0</c:v>
                </c:pt>
                <c:pt idx="391">
                  <c:v>2.2000000000000002</c:v>
                </c:pt>
                <c:pt idx="392">
                  <c:v>0</c:v>
                </c:pt>
                <c:pt idx="393">
                  <c:v>7.7</c:v>
                </c:pt>
                <c:pt idx="394">
                  <c:v>8.2000000000000011</c:v>
                </c:pt>
                <c:pt idx="395">
                  <c:v>0</c:v>
                </c:pt>
                <c:pt idx="396">
                  <c:v>0.4</c:v>
                </c:pt>
                <c:pt idx="397">
                  <c:v>3.1</c:v>
                </c:pt>
                <c:pt idx="398">
                  <c:v>1.1000000000000001</c:v>
                </c:pt>
                <c:pt idx="399">
                  <c:v>6.8</c:v>
                </c:pt>
                <c:pt idx="400">
                  <c:v>0</c:v>
                </c:pt>
                <c:pt idx="401">
                  <c:v>3.4</c:v>
                </c:pt>
                <c:pt idx="402">
                  <c:v>0</c:v>
                </c:pt>
                <c:pt idx="403">
                  <c:v>2.7</c:v>
                </c:pt>
                <c:pt idx="404">
                  <c:v>0</c:v>
                </c:pt>
                <c:pt idx="405">
                  <c:v>3.2</c:v>
                </c:pt>
                <c:pt idx="406">
                  <c:v>0</c:v>
                </c:pt>
                <c:pt idx="407">
                  <c:v>0</c:v>
                </c:pt>
                <c:pt idx="408">
                  <c:v>2.6</c:v>
                </c:pt>
                <c:pt idx="409">
                  <c:v>2.2999999999999998</c:v>
                </c:pt>
                <c:pt idx="410">
                  <c:v>31.4</c:v>
                </c:pt>
                <c:pt idx="411">
                  <c:v>0</c:v>
                </c:pt>
                <c:pt idx="412">
                  <c:v>1.5</c:v>
                </c:pt>
                <c:pt idx="413">
                  <c:v>2.8</c:v>
                </c:pt>
                <c:pt idx="414">
                  <c:v>1.1000000000000001</c:v>
                </c:pt>
                <c:pt idx="415">
                  <c:v>1.7000000000000004</c:v>
                </c:pt>
                <c:pt idx="416">
                  <c:v>0</c:v>
                </c:pt>
                <c:pt idx="417">
                  <c:v>12.7</c:v>
                </c:pt>
                <c:pt idx="418">
                  <c:v>1.4</c:v>
                </c:pt>
                <c:pt idx="419">
                  <c:v>0.4</c:v>
                </c:pt>
                <c:pt idx="420">
                  <c:v>5.6</c:v>
                </c:pt>
                <c:pt idx="421">
                  <c:v>0.5</c:v>
                </c:pt>
                <c:pt idx="422">
                  <c:v>3.2</c:v>
                </c:pt>
                <c:pt idx="423">
                  <c:v>0.1</c:v>
                </c:pt>
                <c:pt idx="424">
                  <c:v>0.70000000000000018</c:v>
                </c:pt>
                <c:pt idx="425">
                  <c:v>0</c:v>
                </c:pt>
                <c:pt idx="426">
                  <c:v>4.0999999999999996</c:v>
                </c:pt>
                <c:pt idx="427">
                  <c:v>5.6</c:v>
                </c:pt>
                <c:pt idx="428">
                  <c:v>0.5</c:v>
                </c:pt>
                <c:pt idx="429">
                  <c:v>3.7</c:v>
                </c:pt>
                <c:pt idx="430">
                  <c:v>2.2000000000000002</c:v>
                </c:pt>
                <c:pt idx="431">
                  <c:v>1</c:v>
                </c:pt>
                <c:pt idx="432">
                  <c:v>2.6</c:v>
                </c:pt>
                <c:pt idx="433">
                  <c:v>0.2</c:v>
                </c:pt>
                <c:pt idx="434">
                  <c:v>0</c:v>
                </c:pt>
                <c:pt idx="435">
                  <c:v>9.5</c:v>
                </c:pt>
                <c:pt idx="436">
                  <c:v>3.7</c:v>
                </c:pt>
                <c:pt idx="437">
                  <c:v>4.9000000000000004</c:v>
                </c:pt>
                <c:pt idx="438">
                  <c:v>3.9</c:v>
                </c:pt>
                <c:pt idx="439">
                  <c:v>8.1</c:v>
                </c:pt>
                <c:pt idx="440">
                  <c:v>0</c:v>
                </c:pt>
                <c:pt idx="441">
                  <c:v>7</c:v>
                </c:pt>
                <c:pt idx="442">
                  <c:v>0</c:v>
                </c:pt>
                <c:pt idx="443">
                  <c:v>2.5</c:v>
                </c:pt>
                <c:pt idx="444">
                  <c:v>2.6</c:v>
                </c:pt>
                <c:pt idx="445">
                  <c:v>2.7</c:v>
                </c:pt>
                <c:pt idx="446">
                  <c:v>4.9000000000000004</c:v>
                </c:pt>
                <c:pt idx="447">
                  <c:v>0.1</c:v>
                </c:pt>
                <c:pt idx="448">
                  <c:v>3.1</c:v>
                </c:pt>
                <c:pt idx="449">
                  <c:v>0.6000000000000002</c:v>
                </c:pt>
                <c:pt idx="450">
                  <c:v>1.3</c:v>
                </c:pt>
                <c:pt idx="451">
                  <c:v>8.5</c:v>
                </c:pt>
                <c:pt idx="452">
                  <c:v>22.2</c:v>
                </c:pt>
                <c:pt idx="453">
                  <c:v>4.3</c:v>
                </c:pt>
                <c:pt idx="454">
                  <c:v>45.6</c:v>
                </c:pt>
                <c:pt idx="455">
                  <c:v>0</c:v>
                </c:pt>
                <c:pt idx="456">
                  <c:v>0</c:v>
                </c:pt>
                <c:pt idx="457">
                  <c:v>0.70000000000000018</c:v>
                </c:pt>
                <c:pt idx="458">
                  <c:v>28.7</c:v>
                </c:pt>
                <c:pt idx="459">
                  <c:v>0</c:v>
                </c:pt>
                <c:pt idx="460">
                  <c:v>7.2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0.2</c:v>
                </c:pt>
                <c:pt idx="466">
                  <c:v>0.70000000000000018</c:v>
                </c:pt>
                <c:pt idx="467">
                  <c:v>0</c:v>
                </c:pt>
                <c:pt idx="468">
                  <c:v>3.8</c:v>
                </c:pt>
                <c:pt idx="469">
                  <c:v>1.1000000000000001</c:v>
                </c:pt>
                <c:pt idx="470">
                  <c:v>0</c:v>
                </c:pt>
                <c:pt idx="471">
                  <c:v>9.2000000000000011</c:v>
                </c:pt>
                <c:pt idx="472">
                  <c:v>0.4</c:v>
                </c:pt>
                <c:pt idx="473">
                  <c:v>0</c:v>
                </c:pt>
                <c:pt idx="474">
                  <c:v>0.9</c:v>
                </c:pt>
                <c:pt idx="475">
                  <c:v>0.1</c:v>
                </c:pt>
                <c:pt idx="476">
                  <c:v>2.6</c:v>
                </c:pt>
                <c:pt idx="477">
                  <c:v>1.6</c:v>
                </c:pt>
                <c:pt idx="478">
                  <c:v>3.9</c:v>
                </c:pt>
                <c:pt idx="479">
                  <c:v>0</c:v>
                </c:pt>
                <c:pt idx="480">
                  <c:v>1.9</c:v>
                </c:pt>
                <c:pt idx="481">
                  <c:v>4.3</c:v>
                </c:pt>
                <c:pt idx="482">
                  <c:v>1.9</c:v>
                </c:pt>
                <c:pt idx="483">
                  <c:v>0</c:v>
                </c:pt>
                <c:pt idx="484">
                  <c:v>1.5</c:v>
                </c:pt>
                <c:pt idx="485">
                  <c:v>6.8</c:v>
                </c:pt>
                <c:pt idx="486">
                  <c:v>12.3</c:v>
                </c:pt>
                <c:pt idx="487">
                  <c:v>2</c:v>
                </c:pt>
                <c:pt idx="488">
                  <c:v>2.5</c:v>
                </c:pt>
                <c:pt idx="489">
                  <c:v>3.8</c:v>
                </c:pt>
                <c:pt idx="490">
                  <c:v>0</c:v>
                </c:pt>
                <c:pt idx="491">
                  <c:v>3.4</c:v>
                </c:pt>
                <c:pt idx="492">
                  <c:v>0</c:v>
                </c:pt>
                <c:pt idx="493">
                  <c:v>5</c:v>
                </c:pt>
                <c:pt idx="494">
                  <c:v>2.2999999999999998</c:v>
                </c:pt>
                <c:pt idx="495">
                  <c:v>0.3000000000000001</c:v>
                </c:pt>
                <c:pt idx="496">
                  <c:v>0</c:v>
                </c:pt>
                <c:pt idx="497">
                  <c:v>1.3</c:v>
                </c:pt>
                <c:pt idx="498">
                  <c:v>4.0999999999999996</c:v>
                </c:pt>
                <c:pt idx="499">
                  <c:v>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138048"/>
        <c:axId val="86356736"/>
      </c:scatterChart>
      <c:valAx>
        <c:axId val="85138048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 smtClean="0"/>
                  <a:t>Actual % </a:t>
                </a:r>
                <a:r>
                  <a:rPr lang="en-US" sz="2400" dirty="0" err="1" smtClean="0"/>
                  <a:t>Treecover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41243056156441982"/>
              <c:y val="0.8882059273840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6356736"/>
        <c:crosses val="autoZero"/>
        <c:crossBetween val="midCat"/>
        <c:majorUnit val="10"/>
      </c:valAx>
      <c:valAx>
        <c:axId val="8635673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/>
                  <a:t>Predicted </a:t>
                </a:r>
                <a:r>
                  <a:rPr lang="en-US" sz="2400" dirty="0" smtClean="0"/>
                  <a:t>% </a:t>
                </a:r>
                <a:r>
                  <a:rPr lang="en-US" sz="2400" dirty="0" err="1" smtClean="0"/>
                  <a:t>Treecover</a:t>
                </a:r>
                <a:endParaRPr lang="en-US" sz="1050" dirty="0"/>
              </a:p>
            </c:rich>
          </c:tx>
          <c:layout>
            <c:manualLayout>
              <c:xMode val="edge"/>
              <c:yMode val="edge"/>
              <c:x val="4.6080297655100806E-2"/>
              <c:y val="0.193404600466608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51380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352E-1EA6-4B48-AB83-1CD59BE3CB72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204D9-5AC5-4918-9F97-9996CAF24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Which in turn helps us to understand the mechanisms of climate change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For </a:t>
            </a:r>
            <a:r>
              <a:rPr lang="en-US" b="1" dirty="0" smtClean="0"/>
              <a:t>fuel</a:t>
            </a:r>
            <a:r>
              <a:rPr lang="en-US" dirty="0" smtClean="0"/>
              <a:t>, shade</a:t>
            </a:r>
            <a:r>
              <a:rPr lang="en-US" dirty="0" smtClean="0"/>
              <a:t>, windbreaks, soil erosion,</a:t>
            </a:r>
            <a:r>
              <a:rPr lang="en-US" baseline="0" dirty="0" smtClean="0"/>
              <a:t> fertility, and </a:t>
            </a:r>
            <a:r>
              <a:rPr lang="en-US" dirty="0" smtClean="0"/>
              <a:t>structure, food source.</a:t>
            </a:r>
            <a:r>
              <a:rPr lang="en-US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Drought monitoring and deforestation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binary surface was determined</a:t>
            </a:r>
            <a:r>
              <a:rPr lang="en-US" baseline="0" dirty="0" smtClean="0"/>
              <a:t> to be </a:t>
            </a:r>
            <a:r>
              <a:rPr lang="en-US" dirty="0" smtClean="0"/>
              <a:t>95% accurate</a:t>
            </a:r>
            <a:r>
              <a:rPr lang="en-US" baseline="0" dirty="0" smtClean="0"/>
              <a:t> and was u</a:t>
            </a:r>
            <a:r>
              <a:rPr lang="en-US" dirty="0" smtClean="0"/>
              <a:t>sed as the basis for the reference</a:t>
            </a:r>
            <a:r>
              <a:rPr lang="en-US" baseline="0" dirty="0" smtClean="0"/>
              <a:t> map. </a:t>
            </a:r>
          </a:p>
          <a:p>
            <a:r>
              <a:rPr lang="en-US" baseline="0" dirty="0" smtClean="0"/>
              <a:t>(Don’t mention NDVI, just say tree cover was “extracted” from the high resolution data.)</a:t>
            </a:r>
          </a:p>
          <a:p>
            <a:r>
              <a:rPr lang="en-US" baseline="0" dirty="0" smtClean="0"/>
              <a:t>This process was performed for the entire study area.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0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Aggregation of </a:t>
            </a:r>
            <a:r>
              <a:rPr lang="en-US" dirty="0" err="1" smtClean="0"/>
              <a:t>OrbView</a:t>
            </a:r>
            <a:r>
              <a:rPr lang="en-US" baseline="0" dirty="0" smtClean="0"/>
              <a:t> binary surface to 30m. Each pixel has a value from 0 to 100, indicating percent tree cover. The original b</a:t>
            </a:r>
            <a:r>
              <a:rPr lang="en-US" dirty="0" smtClean="0"/>
              <a:t>inary</a:t>
            </a:r>
            <a:r>
              <a:rPr lang="en-US" baseline="0" dirty="0" smtClean="0"/>
              <a:t> surface was 95% accurate, therefore this aggregate is also 95% accurate.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Cubist uses a regression tree approach to build rule-based predictive models that are used to estimate continuous variables, in this case percent tree cover.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9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image shows the locations where Cubist under and over predicted the density of tree cover. The areas that stand out in particular are the riparian and agricultural regions.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(Highlight the field which was harvested).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scatterplot is</a:t>
            </a:r>
            <a:r>
              <a:rPr lang="en-US" baseline="0" dirty="0" smtClean="0"/>
              <a:t> a comparison of actual and predicted % tree cover densities from a sample of 500 random points (10,000 points were used to create the predicted surface)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Because this is an arid region, the majority of pixels have less than 20 % tree cover.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8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Last</a:t>
            </a:r>
            <a:r>
              <a:rPr lang="en-US" baseline="0" dirty="0" smtClean="0"/>
              <a:t> bullet point: </a:t>
            </a:r>
            <a:r>
              <a:rPr lang="en-US" dirty="0" smtClean="0"/>
              <a:t>Most locations have a tree cover density of less than 10%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3.6%</a:t>
            </a:r>
            <a:r>
              <a:rPr lang="en-US" baseline="0" dirty="0" smtClean="0"/>
              <a:t> is fairly high error for the lower density pixels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“After all, if we can use high resolution imagery to come up with a way to predict tree cover density using coarse resolution imagery, then we can go from an costly solution to a free solution.”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University of Arizona Campus</a:t>
            </a:r>
          </a:p>
          <a:p>
            <a:pPr marL="228600" indent="-228600">
              <a:buAutoNum type="arabicPeriod"/>
            </a:pPr>
            <a:r>
              <a:rPr lang="en-US" dirty="0" smtClean="0"/>
              <a:t>4m spatial resolution </a:t>
            </a:r>
          </a:p>
          <a:p>
            <a:pPr marL="228600" indent="-228600">
              <a:buAutoNum type="arabicPeriod"/>
            </a:pPr>
            <a:r>
              <a:rPr lang="en-US" dirty="0" smtClean="0"/>
              <a:t>30m spatial resolution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1km spatial resolution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red rectangle = study area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</a:t>
            </a:r>
            <a:r>
              <a:rPr lang="en-US" baseline="0" dirty="0" smtClean="0"/>
              <a:t>e image is an example of the typical vegetation encountered in the </a:t>
            </a:r>
            <a:r>
              <a:rPr lang="en-US" baseline="0" dirty="0" err="1" smtClean="0"/>
              <a:t>Sahelian</a:t>
            </a:r>
            <a:r>
              <a:rPr lang="en-US" baseline="0" dirty="0" smtClean="0"/>
              <a:t> landscape.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 smtClean="0"/>
              <a:t>The location of our study area is known as the “</a:t>
            </a:r>
            <a:r>
              <a:rPr lang="en-US" sz="1200" baseline="0" dirty="0" err="1" smtClean="0"/>
              <a:t>T</a:t>
            </a:r>
            <a:r>
              <a:rPr lang="en-US" sz="1200" dirty="0" err="1" smtClean="0"/>
              <a:t>hi</a:t>
            </a:r>
            <a:r>
              <a:rPr lang="fr-FR" sz="1200" dirty="0" smtClean="0"/>
              <a:t>è</a:t>
            </a:r>
            <a:r>
              <a:rPr lang="en-US" sz="1200" dirty="0" smtClean="0"/>
              <a:t>s Region of the Old Peanut Basin.”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Sahel is a</a:t>
            </a:r>
            <a:r>
              <a:rPr lang="en-US" sz="1200" baseline="0" dirty="0" smtClean="0"/>
              <a:t> semi-arid transition zone (grasslands, savannas)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orient audience,</a:t>
            </a:r>
            <a:r>
              <a:rPr lang="en-US" baseline="0" dirty="0" smtClean="0"/>
              <a:t> point out the river, roads, city, village (highlighted with green square)</a:t>
            </a:r>
            <a:endParaRPr lang="en-US" dirty="0" smtClean="0"/>
          </a:p>
          <a:p>
            <a:r>
              <a:rPr lang="en-US" dirty="0" smtClean="0"/>
              <a:t>Area</a:t>
            </a:r>
            <a:r>
              <a:rPr lang="en-US" baseline="0" dirty="0" smtClean="0"/>
              <a:t> = 580 km^2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</a:t>
            </a:r>
            <a:r>
              <a:rPr lang="en-US" baseline="0" dirty="0" smtClean="0"/>
              <a:t> = 7 km^2</a:t>
            </a:r>
          </a:p>
          <a:p>
            <a:r>
              <a:rPr lang="en-US" baseline="0" dirty="0" smtClean="0"/>
              <a:t>Small villages with homes and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Area</a:t>
            </a:r>
            <a:r>
              <a:rPr lang="en-US" baseline="0" dirty="0" smtClean="0"/>
              <a:t> = 7 km^2</a:t>
            </a:r>
            <a:endParaRPr lang="en-US" dirty="0" smtClean="0"/>
          </a:p>
          <a:p>
            <a:r>
              <a:rPr lang="en-US" dirty="0" smtClean="0"/>
              <a:t>(Emphasize resolution differences</a:t>
            </a:r>
            <a:r>
              <a:rPr lang="en-US" baseline="0" dirty="0" smtClean="0"/>
              <a:t> at this point when comparing to </a:t>
            </a:r>
            <a:r>
              <a:rPr lang="en-US" baseline="0" dirty="0" err="1" smtClean="0"/>
              <a:t>OrbView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As can be seen, buildings and trees cannot be distinguished at this resolution.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resolution = 2m </a:t>
            </a:r>
            <a:r>
              <a:rPr lang="en-US" dirty="0" err="1" smtClean="0"/>
              <a:t>OrbView</a:t>
            </a:r>
            <a:endParaRPr lang="en-US" dirty="0" smtClean="0"/>
          </a:p>
          <a:p>
            <a:r>
              <a:rPr lang="en-US" dirty="0" smtClean="0"/>
              <a:t>“Coarser” resolution = 30m Landsat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slide compares the two different resolutions and how they apply for tree cover mapping.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204D9-5AC5-4918-9F97-9996CAF242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3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4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94000"/>
                <a:lumOff val="6000"/>
                <a:alpha val="46000"/>
              </a:schemeClr>
            </a:gs>
            <a:gs pos="0">
              <a:schemeClr val="bg1"/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92EA-8609-4DC0-810D-91DC369570E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6FD0-6C80-4082-8767-0B573418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400"/>
          </a:xfrm>
        </p:spPr>
        <p:txBody>
          <a:bodyPr>
            <a:noAutofit/>
          </a:bodyPr>
          <a:lstStyle/>
          <a:p>
            <a:r>
              <a:rPr lang="en-US" sz="4800" b="1" dirty="0"/>
              <a:t>Remote Sensing of Woody Vegetation in the West African Sahel </a:t>
            </a:r>
            <a:endParaRPr lang="en-US" sz="480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38150" y="2971800"/>
            <a:ext cx="8267700" cy="2362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Presented By</a:t>
            </a:r>
            <a:r>
              <a:rPr lang="en-US" sz="2800" dirty="0" smtClean="0">
                <a:solidFill>
                  <a:schemeClr val="tx1"/>
                </a:solidFill>
              </a:rPr>
              <a:t>: Andrew </a:t>
            </a:r>
            <a:r>
              <a:rPr lang="en-US" sz="2800" dirty="0" err="1" smtClean="0">
                <a:solidFill>
                  <a:schemeClr val="tx1"/>
                </a:solidFill>
              </a:rPr>
              <a:t>Wickhorst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Space Grant Mentor</a:t>
            </a:r>
            <a:r>
              <a:rPr lang="en-US" sz="2800" dirty="0" smtClean="0">
                <a:solidFill>
                  <a:schemeClr val="tx1"/>
                </a:solidFill>
              </a:rPr>
              <a:t>: Dr. Stefanie Herrmann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Space Grant Symposium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University of Arizona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April 21, 2012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15" descr="UA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  <p:pic>
        <p:nvPicPr>
          <p:cNvPr id="17" name="Picture 16" descr="ARSC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917545"/>
            <a:ext cx="617028" cy="812966"/>
          </a:xfrm>
          <a:prstGeom prst="rect">
            <a:avLst/>
          </a:prstGeom>
        </p:spPr>
      </p:pic>
      <p:pic>
        <p:nvPicPr>
          <p:cNvPr id="18" name="Picture 17" descr="SNRELogo.jpg"/>
          <p:cNvPicPr>
            <a:picLocks noChangeAspect="1"/>
          </p:cNvPicPr>
          <p:nvPr/>
        </p:nvPicPr>
        <p:blipFill>
          <a:blip r:embed="rId4" cstate="print"/>
          <a:srcRect l="664" t="1887"/>
          <a:stretch>
            <a:fillRect/>
          </a:stretch>
        </p:blipFill>
        <p:spPr>
          <a:xfrm>
            <a:off x="5105400" y="6061045"/>
            <a:ext cx="1169429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74412"/>
            <a:ext cx="914401" cy="7828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3346"/>
            <a:ext cx="1520497" cy="560684"/>
          </a:xfrm>
          <a:prstGeom prst="rect">
            <a:avLst/>
          </a:prstGeom>
        </p:spPr>
      </p:pic>
      <p:pic>
        <p:nvPicPr>
          <p:cNvPr id="21" name="Picture 20" descr="SpaceGrant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295400"/>
            <a:ext cx="8686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600" dirty="0" smtClean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Methods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645" y="1219200"/>
            <a:ext cx="8839200" cy="1111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Obtain and pre-process imagery </a:t>
            </a:r>
          </a:p>
          <a:p>
            <a:pPr marL="800100" lvl="1" indent="-342900"/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Create reference map of tree densities from high spatial resolution imagery.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Produce and test predictive models of tree densities based on coarse spatial resolution imagery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Select “best” model and assess performance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lnSpc>
                <a:spcPct val="500000"/>
              </a:lnSpc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69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076642"/>
            <a:ext cx="636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" y="274638"/>
            <a:ext cx="8891016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Tree vs. No Tree</a:t>
            </a:r>
            <a:endParaRPr lang="en-US" sz="2800" dirty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304800" y="5791200"/>
            <a:ext cx="1582736" cy="885826"/>
            <a:chOff x="192" y="3648"/>
            <a:chExt cx="997" cy="55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3648"/>
              <a:ext cx="879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27" y="4017"/>
              <a:ext cx="355" cy="1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27" y="4017"/>
              <a:ext cx="355" cy="175"/>
            </a:xfrm>
            <a:prstGeom prst="rect">
              <a:avLst/>
            </a:prstGeom>
            <a:noFill/>
            <a:ln w="19050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672" y="4032"/>
              <a:ext cx="5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No Tree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27" y="3665"/>
              <a:ext cx="355" cy="1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227" y="3665"/>
              <a:ext cx="355" cy="174"/>
            </a:xfrm>
            <a:prstGeom prst="rect">
              <a:avLst/>
            </a:prstGeom>
            <a:noFill/>
            <a:ln w="19050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672" y="3648"/>
              <a:ext cx="29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Tree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42710" y="6216135"/>
            <a:ext cx="247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95 % Accurate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7" y="6068172"/>
            <a:ext cx="661184" cy="686943"/>
          </a:xfrm>
          <a:prstGeom prst="rect">
            <a:avLst/>
          </a:prstGeom>
        </p:spPr>
      </p:pic>
      <p:grpSp>
        <p:nvGrpSpPr>
          <p:cNvPr id="17" name="Group 5"/>
          <p:cNvGrpSpPr>
            <a:grpSpLocks noChangeAspect="1"/>
          </p:cNvGrpSpPr>
          <p:nvPr/>
        </p:nvGrpSpPr>
        <p:grpSpPr bwMode="auto">
          <a:xfrm>
            <a:off x="2559050" y="5637226"/>
            <a:ext cx="4760913" cy="409576"/>
            <a:chOff x="1612" y="3551"/>
            <a:chExt cx="2999" cy="258"/>
          </a:xfrm>
        </p:grpSpPr>
        <p:sp>
          <p:nvSpPr>
            <p:cNvPr id="1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32" y="3551"/>
              <a:ext cx="292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670" y="3682"/>
              <a:ext cx="138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808" y="3682"/>
              <a:ext cx="137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945" y="3682"/>
              <a:ext cx="138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083" y="3682"/>
              <a:ext cx="138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2221" y="3682"/>
              <a:ext cx="550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771" y="3682"/>
              <a:ext cx="551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3322" y="3682"/>
              <a:ext cx="551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12" y="355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2115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2665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3216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3767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1806" y="3553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3924" y="3635"/>
              <a:ext cx="68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Kilometers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68" y="1081279"/>
            <a:ext cx="6366356" cy="4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5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274638"/>
            <a:ext cx="8891016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Map</a:t>
            </a:r>
            <a:endParaRPr lang="en-US" dirty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143000"/>
            <a:ext cx="8942832" cy="40599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5410200"/>
            <a:ext cx="2135008" cy="1343027"/>
            <a:chOff x="152400" y="5410200"/>
            <a:chExt cx="2135008" cy="1343027"/>
          </a:xfrm>
        </p:grpSpPr>
        <p:grpSp>
          <p:nvGrpSpPr>
            <p:cNvPr id="10" name="Group 5"/>
            <p:cNvGrpSpPr>
              <a:grpSpLocks noChangeAspect="1"/>
            </p:cNvGrpSpPr>
            <p:nvPr/>
          </p:nvGrpSpPr>
          <p:grpSpPr bwMode="auto">
            <a:xfrm>
              <a:off x="685800" y="5867400"/>
              <a:ext cx="1339850" cy="885827"/>
              <a:chOff x="240" y="3696"/>
              <a:chExt cx="844" cy="558"/>
            </a:xfrm>
          </p:grpSpPr>
          <p:sp>
            <p:nvSpPr>
              <p:cNvPr id="1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40" y="3744"/>
                <a:ext cx="774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" name="Group 206"/>
              <p:cNvGrpSpPr>
                <a:grpSpLocks/>
              </p:cNvGrpSpPr>
              <p:nvPr/>
            </p:nvGrpSpPr>
            <p:grpSpPr bwMode="auto">
              <a:xfrm>
                <a:off x="240" y="3696"/>
                <a:ext cx="844" cy="558"/>
                <a:chOff x="240" y="3696"/>
                <a:chExt cx="844" cy="558"/>
              </a:xfrm>
            </p:grpSpPr>
            <p:sp>
              <p:nvSpPr>
                <p:cNvPr id="58" name="Rectangle 6"/>
                <p:cNvSpPr>
                  <a:spLocks noChangeArrowheads="1"/>
                </p:cNvSpPr>
                <p:nvPr/>
              </p:nvSpPr>
              <p:spPr bwMode="auto">
                <a:xfrm>
                  <a:off x="672" y="3696"/>
                  <a:ext cx="41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100 %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9" name="Rectangle 7"/>
                <p:cNvSpPr>
                  <a:spLocks noChangeArrowheads="1"/>
                </p:cNvSpPr>
                <p:nvPr/>
              </p:nvSpPr>
              <p:spPr bwMode="auto">
                <a:xfrm>
                  <a:off x="672" y="4080"/>
                  <a:ext cx="25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0 %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0" name="Rectangle 8"/>
                <p:cNvSpPr>
                  <a:spLocks noChangeArrowheads="1"/>
                </p:cNvSpPr>
                <p:nvPr/>
              </p:nvSpPr>
              <p:spPr bwMode="auto">
                <a:xfrm>
                  <a:off x="672" y="3888"/>
                  <a:ext cx="331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50 %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1" name="Line 9"/>
                <p:cNvSpPr>
                  <a:spLocks noChangeShapeType="1"/>
                </p:cNvSpPr>
                <p:nvPr/>
              </p:nvSpPr>
              <p:spPr bwMode="auto">
                <a:xfrm>
                  <a:off x="593" y="3777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0"/>
                <p:cNvSpPr>
                  <a:spLocks noChangeArrowheads="1"/>
                </p:cNvSpPr>
                <p:nvPr/>
              </p:nvSpPr>
              <p:spPr bwMode="auto">
                <a:xfrm>
                  <a:off x="240" y="3777"/>
                  <a:ext cx="353" cy="2"/>
                </a:xfrm>
                <a:prstGeom prst="rect">
                  <a:avLst/>
                </a:prstGeom>
                <a:solidFill>
                  <a:srgbClr val="38A8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" y="3779"/>
                  <a:ext cx="353" cy="2"/>
                </a:xfrm>
                <a:prstGeom prst="rect">
                  <a:avLst/>
                </a:prstGeom>
                <a:solidFill>
                  <a:srgbClr val="39A80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40" y="3781"/>
                  <a:ext cx="353" cy="1"/>
                </a:xfrm>
                <a:prstGeom prst="rect">
                  <a:avLst/>
                </a:prstGeom>
                <a:solidFill>
                  <a:srgbClr val="3AA80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" y="3782"/>
                  <a:ext cx="353" cy="2"/>
                </a:xfrm>
                <a:prstGeom prst="rect">
                  <a:avLst/>
                </a:prstGeom>
                <a:solidFill>
                  <a:srgbClr val="3CAB0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Rectangle 14"/>
                <p:cNvSpPr>
                  <a:spLocks noChangeArrowheads="1"/>
                </p:cNvSpPr>
                <p:nvPr/>
              </p:nvSpPr>
              <p:spPr bwMode="auto">
                <a:xfrm>
                  <a:off x="240" y="3784"/>
                  <a:ext cx="353" cy="2"/>
                </a:xfrm>
                <a:prstGeom prst="rect">
                  <a:avLst/>
                </a:prstGeom>
                <a:solidFill>
                  <a:srgbClr val="3EAB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0" y="3786"/>
                  <a:ext cx="353" cy="1"/>
                </a:xfrm>
                <a:prstGeom prst="rect">
                  <a:avLst/>
                </a:prstGeom>
                <a:solidFill>
                  <a:srgbClr val="3EAD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6"/>
                <p:cNvSpPr>
                  <a:spLocks noChangeArrowheads="1"/>
                </p:cNvSpPr>
                <p:nvPr/>
              </p:nvSpPr>
              <p:spPr bwMode="auto">
                <a:xfrm>
                  <a:off x="240" y="3787"/>
                  <a:ext cx="353" cy="2"/>
                </a:xfrm>
                <a:prstGeom prst="rect">
                  <a:avLst/>
                </a:prstGeom>
                <a:solidFill>
                  <a:srgbClr val="40AD0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" y="3789"/>
                  <a:ext cx="353" cy="2"/>
                </a:xfrm>
                <a:prstGeom prst="rect">
                  <a:avLst/>
                </a:prstGeom>
                <a:solidFill>
                  <a:srgbClr val="41AD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0" y="3791"/>
                  <a:ext cx="353" cy="1"/>
                </a:xfrm>
                <a:prstGeom prst="rect">
                  <a:avLst/>
                </a:prstGeom>
                <a:solidFill>
                  <a:srgbClr val="43B0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" y="3792"/>
                  <a:ext cx="353" cy="2"/>
                </a:xfrm>
                <a:prstGeom prst="rect">
                  <a:avLst/>
                </a:prstGeom>
                <a:solidFill>
                  <a:srgbClr val="43B0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Rectangle 20"/>
                <p:cNvSpPr>
                  <a:spLocks noChangeArrowheads="1"/>
                </p:cNvSpPr>
                <p:nvPr/>
              </p:nvSpPr>
              <p:spPr bwMode="auto">
                <a:xfrm>
                  <a:off x="240" y="3794"/>
                  <a:ext cx="353" cy="2"/>
                </a:xfrm>
                <a:prstGeom prst="rect">
                  <a:avLst/>
                </a:prstGeom>
                <a:solidFill>
                  <a:srgbClr val="45B30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" y="3796"/>
                  <a:ext cx="353" cy="1"/>
                </a:xfrm>
                <a:prstGeom prst="rect">
                  <a:avLst/>
                </a:prstGeom>
                <a:solidFill>
                  <a:srgbClr val="46B31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" y="3797"/>
                  <a:ext cx="353" cy="2"/>
                </a:xfrm>
                <a:prstGeom prst="rect">
                  <a:avLst/>
                </a:prstGeom>
                <a:solidFill>
                  <a:srgbClr val="48B51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3"/>
                <p:cNvSpPr>
                  <a:spLocks noChangeArrowheads="1"/>
                </p:cNvSpPr>
                <p:nvPr/>
              </p:nvSpPr>
              <p:spPr bwMode="auto">
                <a:xfrm>
                  <a:off x="240" y="3799"/>
                  <a:ext cx="353" cy="1"/>
                </a:xfrm>
                <a:prstGeom prst="rect">
                  <a:avLst/>
                </a:prstGeom>
                <a:solidFill>
                  <a:srgbClr val="48B51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40" y="3800"/>
                  <a:ext cx="353" cy="2"/>
                </a:xfrm>
                <a:prstGeom prst="rect">
                  <a:avLst/>
                </a:prstGeom>
                <a:solidFill>
                  <a:srgbClr val="4AB5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40" y="3802"/>
                  <a:ext cx="353" cy="2"/>
                </a:xfrm>
                <a:prstGeom prst="rect">
                  <a:avLst/>
                </a:prstGeom>
                <a:solidFill>
                  <a:srgbClr val="4CB81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40" y="3804"/>
                  <a:ext cx="353" cy="1"/>
                </a:xfrm>
                <a:prstGeom prst="rect">
                  <a:avLst/>
                </a:prstGeom>
                <a:solidFill>
                  <a:srgbClr val="4DB8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27"/>
                <p:cNvSpPr>
                  <a:spLocks noChangeArrowheads="1"/>
                </p:cNvSpPr>
                <p:nvPr/>
              </p:nvSpPr>
              <p:spPr bwMode="auto">
                <a:xfrm>
                  <a:off x="240" y="3805"/>
                  <a:ext cx="353" cy="2"/>
                </a:xfrm>
                <a:prstGeom prst="rect">
                  <a:avLst/>
                </a:prstGeom>
                <a:solidFill>
                  <a:srgbClr val="4EBA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28"/>
                <p:cNvSpPr>
                  <a:spLocks noChangeArrowheads="1"/>
                </p:cNvSpPr>
                <p:nvPr/>
              </p:nvSpPr>
              <p:spPr bwMode="auto">
                <a:xfrm>
                  <a:off x="240" y="3807"/>
                  <a:ext cx="353" cy="2"/>
                </a:xfrm>
                <a:prstGeom prst="rect">
                  <a:avLst/>
                </a:prstGeom>
                <a:solidFill>
                  <a:srgbClr val="4FBA1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Rectangle 29"/>
                <p:cNvSpPr>
                  <a:spLocks noChangeArrowheads="1"/>
                </p:cNvSpPr>
                <p:nvPr/>
              </p:nvSpPr>
              <p:spPr bwMode="auto">
                <a:xfrm>
                  <a:off x="240" y="3809"/>
                  <a:ext cx="353" cy="1"/>
                </a:xfrm>
                <a:prstGeom prst="rect">
                  <a:avLst/>
                </a:prstGeom>
                <a:solidFill>
                  <a:srgbClr val="51BA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30"/>
                <p:cNvSpPr>
                  <a:spLocks noChangeArrowheads="1"/>
                </p:cNvSpPr>
                <p:nvPr/>
              </p:nvSpPr>
              <p:spPr bwMode="auto">
                <a:xfrm>
                  <a:off x="240" y="3810"/>
                  <a:ext cx="353" cy="2"/>
                </a:xfrm>
                <a:prstGeom prst="rect">
                  <a:avLst/>
                </a:prstGeom>
                <a:solidFill>
                  <a:srgbClr val="50BD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31"/>
                <p:cNvSpPr>
                  <a:spLocks noChangeArrowheads="1"/>
                </p:cNvSpPr>
                <p:nvPr/>
              </p:nvSpPr>
              <p:spPr bwMode="auto">
                <a:xfrm>
                  <a:off x="240" y="3812"/>
                  <a:ext cx="353" cy="2"/>
                </a:xfrm>
                <a:prstGeom prst="rect">
                  <a:avLst/>
                </a:prstGeom>
                <a:solidFill>
                  <a:srgbClr val="50BD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32"/>
                <p:cNvSpPr>
                  <a:spLocks noChangeArrowheads="1"/>
                </p:cNvSpPr>
                <p:nvPr/>
              </p:nvSpPr>
              <p:spPr bwMode="auto">
                <a:xfrm>
                  <a:off x="240" y="3814"/>
                  <a:ext cx="353" cy="1"/>
                </a:xfrm>
                <a:prstGeom prst="rect">
                  <a:avLst/>
                </a:prstGeom>
                <a:solidFill>
                  <a:srgbClr val="53BF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33"/>
                <p:cNvSpPr>
                  <a:spLocks noChangeArrowheads="1"/>
                </p:cNvSpPr>
                <p:nvPr/>
              </p:nvSpPr>
              <p:spPr bwMode="auto">
                <a:xfrm>
                  <a:off x="240" y="3815"/>
                  <a:ext cx="353" cy="2"/>
                </a:xfrm>
                <a:prstGeom prst="rect">
                  <a:avLst/>
                </a:prstGeom>
                <a:solidFill>
                  <a:srgbClr val="54BF2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34"/>
                <p:cNvSpPr>
                  <a:spLocks noChangeArrowheads="1"/>
                </p:cNvSpPr>
                <p:nvPr/>
              </p:nvSpPr>
              <p:spPr bwMode="auto">
                <a:xfrm>
                  <a:off x="240" y="3817"/>
                  <a:ext cx="353" cy="2"/>
                </a:xfrm>
                <a:prstGeom prst="rect">
                  <a:avLst/>
                </a:prstGeom>
                <a:solidFill>
                  <a:srgbClr val="57C2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35"/>
                <p:cNvSpPr>
                  <a:spLocks noChangeArrowheads="1"/>
                </p:cNvSpPr>
                <p:nvPr/>
              </p:nvSpPr>
              <p:spPr bwMode="auto">
                <a:xfrm>
                  <a:off x="240" y="3819"/>
                  <a:ext cx="353" cy="1"/>
                </a:xfrm>
                <a:prstGeom prst="rect">
                  <a:avLst/>
                </a:prstGeom>
                <a:solidFill>
                  <a:srgbClr val="57C2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36"/>
                <p:cNvSpPr>
                  <a:spLocks noChangeArrowheads="1"/>
                </p:cNvSpPr>
                <p:nvPr/>
              </p:nvSpPr>
              <p:spPr bwMode="auto">
                <a:xfrm>
                  <a:off x="240" y="3820"/>
                  <a:ext cx="353" cy="2"/>
                </a:xfrm>
                <a:prstGeom prst="rect">
                  <a:avLst/>
                </a:prstGeom>
                <a:solidFill>
                  <a:srgbClr val="58C2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37"/>
                <p:cNvSpPr>
                  <a:spLocks noChangeArrowheads="1"/>
                </p:cNvSpPr>
                <p:nvPr/>
              </p:nvSpPr>
              <p:spPr bwMode="auto">
                <a:xfrm>
                  <a:off x="240" y="3822"/>
                  <a:ext cx="353" cy="2"/>
                </a:xfrm>
                <a:prstGeom prst="rect">
                  <a:avLst/>
                </a:prstGeom>
                <a:solidFill>
                  <a:srgbClr val="5AC42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38"/>
                <p:cNvSpPr>
                  <a:spLocks noChangeArrowheads="1"/>
                </p:cNvSpPr>
                <p:nvPr/>
              </p:nvSpPr>
              <p:spPr bwMode="auto">
                <a:xfrm>
                  <a:off x="240" y="3824"/>
                  <a:ext cx="353" cy="1"/>
                </a:xfrm>
                <a:prstGeom prst="rect">
                  <a:avLst/>
                </a:prstGeom>
                <a:solidFill>
                  <a:srgbClr val="5CC4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39"/>
                <p:cNvSpPr>
                  <a:spLocks noChangeArrowheads="1"/>
                </p:cNvSpPr>
                <p:nvPr/>
              </p:nvSpPr>
              <p:spPr bwMode="auto">
                <a:xfrm>
                  <a:off x="240" y="3825"/>
                  <a:ext cx="353" cy="2"/>
                </a:xfrm>
                <a:prstGeom prst="rect">
                  <a:avLst/>
                </a:prstGeom>
                <a:solidFill>
                  <a:srgbClr val="5DC7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40"/>
                <p:cNvSpPr>
                  <a:spLocks noChangeArrowheads="1"/>
                </p:cNvSpPr>
                <p:nvPr/>
              </p:nvSpPr>
              <p:spPr bwMode="auto">
                <a:xfrm>
                  <a:off x="240" y="3827"/>
                  <a:ext cx="353" cy="2"/>
                </a:xfrm>
                <a:prstGeom prst="rect">
                  <a:avLst/>
                </a:prstGeom>
                <a:solidFill>
                  <a:srgbClr val="5EC7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41"/>
                <p:cNvSpPr>
                  <a:spLocks noChangeArrowheads="1"/>
                </p:cNvSpPr>
                <p:nvPr/>
              </p:nvSpPr>
              <p:spPr bwMode="auto">
                <a:xfrm>
                  <a:off x="240" y="3829"/>
                  <a:ext cx="353" cy="1"/>
                </a:xfrm>
                <a:prstGeom prst="rect">
                  <a:avLst/>
                </a:prstGeom>
                <a:solidFill>
                  <a:srgbClr val="60C7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42"/>
                <p:cNvSpPr>
                  <a:spLocks noChangeArrowheads="1"/>
                </p:cNvSpPr>
                <p:nvPr/>
              </p:nvSpPr>
              <p:spPr bwMode="auto">
                <a:xfrm>
                  <a:off x="240" y="3830"/>
                  <a:ext cx="353" cy="2"/>
                </a:xfrm>
                <a:prstGeom prst="rect">
                  <a:avLst/>
                </a:prstGeom>
                <a:solidFill>
                  <a:srgbClr val="62C9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43"/>
                <p:cNvSpPr>
                  <a:spLocks noChangeArrowheads="1"/>
                </p:cNvSpPr>
                <p:nvPr/>
              </p:nvSpPr>
              <p:spPr bwMode="auto">
                <a:xfrm>
                  <a:off x="240" y="3832"/>
                  <a:ext cx="353" cy="2"/>
                </a:xfrm>
                <a:prstGeom prst="rect">
                  <a:avLst/>
                </a:prstGeom>
                <a:solidFill>
                  <a:srgbClr val="62C9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44"/>
                <p:cNvSpPr>
                  <a:spLocks noChangeArrowheads="1"/>
                </p:cNvSpPr>
                <p:nvPr/>
              </p:nvSpPr>
              <p:spPr bwMode="auto">
                <a:xfrm>
                  <a:off x="240" y="3834"/>
                  <a:ext cx="353" cy="1"/>
                </a:xfrm>
                <a:prstGeom prst="rect">
                  <a:avLst/>
                </a:prstGeom>
                <a:solidFill>
                  <a:srgbClr val="65CC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45"/>
                <p:cNvSpPr>
                  <a:spLocks noChangeArrowheads="1"/>
                </p:cNvSpPr>
                <p:nvPr/>
              </p:nvSpPr>
              <p:spPr bwMode="auto">
                <a:xfrm>
                  <a:off x="240" y="3835"/>
                  <a:ext cx="353" cy="2"/>
                </a:xfrm>
                <a:prstGeom prst="rect">
                  <a:avLst/>
                </a:prstGeom>
                <a:solidFill>
                  <a:srgbClr val="66CC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46"/>
                <p:cNvSpPr>
                  <a:spLocks noChangeArrowheads="1"/>
                </p:cNvSpPr>
                <p:nvPr/>
              </p:nvSpPr>
              <p:spPr bwMode="auto">
                <a:xfrm>
                  <a:off x="240" y="3837"/>
                  <a:ext cx="353" cy="2"/>
                </a:xfrm>
                <a:prstGeom prst="rect">
                  <a:avLst/>
                </a:prstGeom>
                <a:solidFill>
                  <a:srgbClr val="66CC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47"/>
                <p:cNvSpPr>
                  <a:spLocks noChangeArrowheads="1"/>
                </p:cNvSpPr>
                <p:nvPr/>
              </p:nvSpPr>
              <p:spPr bwMode="auto">
                <a:xfrm>
                  <a:off x="240" y="3839"/>
                  <a:ext cx="353" cy="1"/>
                </a:xfrm>
                <a:prstGeom prst="rect">
                  <a:avLst/>
                </a:prstGeom>
                <a:solidFill>
                  <a:srgbClr val="69CF3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48"/>
                <p:cNvSpPr>
                  <a:spLocks noChangeArrowheads="1"/>
                </p:cNvSpPr>
                <p:nvPr/>
              </p:nvSpPr>
              <p:spPr bwMode="auto">
                <a:xfrm>
                  <a:off x="240" y="3840"/>
                  <a:ext cx="353" cy="2"/>
                </a:xfrm>
                <a:prstGeom prst="rect">
                  <a:avLst/>
                </a:prstGeom>
                <a:solidFill>
                  <a:srgbClr val="6ACF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49"/>
                <p:cNvSpPr>
                  <a:spLocks noChangeArrowheads="1"/>
                </p:cNvSpPr>
                <p:nvPr/>
              </p:nvSpPr>
              <p:spPr bwMode="auto">
                <a:xfrm>
                  <a:off x="240" y="3842"/>
                  <a:ext cx="353" cy="2"/>
                </a:xfrm>
                <a:prstGeom prst="rect">
                  <a:avLst/>
                </a:prstGeom>
                <a:solidFill>
                  <a:srgbClr val="6BD1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50"/>
                <p:cNvSpPr>
                  <a:spLocks noChangeArrowheads="1"/>
                </p:cNvSpPr>
                <p:nvPr/>
              </p:nvSpPr>
              <p:spPr bwMode="auto">
                <a:xfrm>
                  <a:off x="240" y="3844"/>
                  <a:ext cx="353" cy="1"/>
                </a:xfrm>
                <a:prstGeom prst="rect">
                  <a:avLst/>
                </a:prstGeom>
                <a:solidFill>
                  <a:srgbClr val="6FD1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51"/>
                <p:cNvSpPr>
                  <a:spLocks noChangeArrowheads="1"/>
                </p:cNvSpPr>
                <p:nvPr/>
              </p:nvSpPr>
              <p:spPr bwMode="auto">
                <a:xfrm>
                  <a:off x="240" y="3845"/>
                  <a:ext cx="353" cy="2"/>
                </a:xfrm>
                <a:prstGeom prst="rect">
                  <a:avLst/>
                </a:prstGeom>
                <a:solidFill>
                  <a:srgbClr val="6FD1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52"/>
                <p:cNvSpPr>
                  <a:spLocks noChangeArrowheads="1"/>
                </p:cNvSpPr>
                <p:nvPr/>
              </p:nvSpPr>
              <p:spPr bwMode="auto">
                <a:xfrm>
                  <a:off x="240" y="3847"/>
                  <a:ext cx="353" cy="2"/>
                </a:xfrm>
                <a:prstGeom prst="rect">
                  <a:avLst/>
                </a:prstGeom>
                <a:solidFill>
                  <a:srgbClr val="71D4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53"/>
                <p:cNvSpPr>
                  <a:spLocks noChangeArrowheads="1"/>
                </p:cNvSpPr>
                <p:nvPr/>
              </p:nvSpPr>
              <p:spPr bwMode="auto">
                <a:xfrm>
                  <a:off x="240" y="3849"/>
                  <a:ext cx="353" cy="1"/>
                </a:xfrm>
                <a:prstGeom prst="rect">
                  <a:avLst/>
                </a:prstGeom>
                <a:solidFill>
                  <a:srgbClr val="71D4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54"/>
                <p:cNvSpPr>
                  <a:spLocks noChangeArrowheads="1"/>
                </p:cNvSpPr>
                <p:nvPr/>
              </p:nvSpPr>
              <p:spPr bwMode="auto">
                <a:xfrm>
                  <a:off x="240" y="3850"/>
                  <a:ext cx="353" cy="2"/>
                </a:xfrm>
                <a:prstGeom prst="rect">
                  <a:avLst/>
                </a:prstGeom>
                <a:solidFill>
                  <a:srgbClr val="73D6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55"/>
                <p:cNvSpPr>
                  <a:spLocks noChangeArrowheads="1"/>
                </p:cNvSpPr>
                <p:nvPr/>
              </p:nvSpPr>
              <p:spPr bwMode="auto">
                <a:xfrm>
                  <a:off x="240" y="3852"/>
                  <a:ext cx="353" cy="2"/>
                </a:xfrm>
                <a:prstGeom prst="rect">
                  <a:avLst/>
                </a:prstGeom>
                <a:solidFill>
                  <a:srgbClr val="74D6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56"/>
                <p:cNvSpPr>
                  <a:spLocks noChangeArrowheads="1"/>
                </p:cNvSpPr>
                <p:nvPr/>
              </p:nvSpPr>
              <p:spPr bwMode="auto">
                <a:xfrm>
                  <a:off x="240" y="3854"/>
                  <a:ext cx="353" cy="1"/>
                </a:xfrm>
                <a:prstGeom prst="rect">
                  <a:avLst/>
                </a:prstGeom>
                <a:solidFill>
                  <a:srgbClr val="76D9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" y="3855"/>
                  <a:ext cx="353" cy="2"/>
                </a:xfrm>
                <a:prstGeom prst="rect">
                  <a:avLst/>
                </a:prstGeom>
                <a:solidFill>
                  <a:srgbClr val="77D9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58"/>
                <p:cNvSpPr>
                  <a:spLocks noChangeArrowheads="1"/>
                </p:cNvSpPr>
                <p:nvPr/>
              </p:nvSpPr>
              <p:spPr bwMode="auto">
                <a:xfrm>
                  <a:off x="240" y="3857"/>
                  <a:ext cx="353" cy="2"/>
                </a:xfrm>
                <a:prstGeom prst="rect">
                  <a:avLst/>
                </a:prstGeom>
                <a:solidFill>
                  <a:srgbClr val="78DB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" y="3859"/>
                  <a:ext cx="353" cy="1"/>
                </a:xfrm>
                <a:prstGeom prst="rect">
                  <a:avLst/>
                </a:prstGeom>
                <a:solidFill>
                  <a:srgbClr val="78DB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60"/>
                <p:cNvSpPr>
                  <a:spLocks noChangeArrowheads="1"/>
                </p:cNvSpPr>
                <p:nvPr/>
              </p:nvSpPr>
              <p:spPr bwMode="auto">
                <a:xfrm>
                  <a:off x="240" y="3860"/>
                  <a:ext cx="353" cy="2"/>
                </a:xfrm>
                <a:prstGeom prst="rect">
                  <a:avLst/>
                </a:prstGeom>
                <a:solidFill>
                  <a:srgbClr val="7BDE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61"/>
                <p:cNvSpPr>
                  <a:spLocks noChangeArrowheads="1"/>
                </p:cNvSpPr>
                <p:nvPr/>
              </p:nvSpPr>
              <p:spPr bwMode="auto">
                <a:xfrm>
                  <a:off x="240" y="3862"/>
                  <a:ext cx="353" cy="2"/>
                </a:xfrm>
                <a:prstGeom prst="rect">
                  <a:avLst/>
                </a:prstGeom>
                <a:solidFill>
                  <a:srgbClr val="7BDE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" y="3864"/>
                  <a:ext cx="353" cy="1"/>
                </a:xfrm>
                <a:prstGeom prst="rect">
                  <a:avLst/>
                </a:prstGeom>
                <a:solidFill>
                  <a:srgbClr val="7DDE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63"/>
                <p:cNvSpPr>
                  <a:spLocks noChangeArrowheads="1"/>
                </p:cNvSpPr>
                <p:nvPr/>
              </p:nvSpPr>
              <p:spPr bwMode="auto">
                <a:xfrm>
                  <a:off x="240" y="3865"/>
                  <a:ext cx="353" cy="2"/>
                </a:xfrm>
                <a:prstGeom prst="rect">
                  <a:avLst/>
                </a:prstGeom>
                <a:solidFill>
                  <a:srgbClr val="7EE0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64"/>
                <p:cNvSpPr>
                  <a:spLocks noChangeArrowheads="1"/>
                </p:cNvSpPr>
                <p:nvPr/>
              </p:nvSpPr>
              <p:spPr bwMode="auto">
                <a:xfrm>
                  <a:off x="240" y="3867"/>
                  <a:ext cx="353" cy="2"/>
                </a:xfrm>
                <a:prstGeom prst="rect">
                  <a:avLst/>
                </a:prstGeom>
                <a:solidFill>
                  <a:srgbClr val="7EE0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Rectangle 65"/>
                <p:cNvSpPr>
                  <a:spLocks noChangeArrowheads="1"/>
                </p:cNvSpPr>
                <p:nvPr/>
              </p:nvSpPr>
              <p:spPr bwMode="auto">
                <a:xfrm>
                  <a:off x="240" y="3869"/>
                  <a:ext cx="353" cy="1"/>
                </a:xfrm>
                <a:prstGeom prst="rect">
                  <a:avLst/>
                </a:prstGeom>
                <a:solidFill>
                  <a:srgbClr val="81E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66"/>
                <p:cNvSpPr>
                  <a:spLocks noChangeArrowheads="1"/>
                </p:cNvSpPr>
                <p:nvPr/>
              </p:nvSpPr>
              <p:spPr bwMode="auto">
                <a:xfrm>
                  <a:off x="240" y="3870"/>
                  <a:ext cx="353" cy="2"/>
                </a:xfrm>
                <a:prstGeom prst="rect">
                  <a:avLst/>
                </a:prstGeom>
                <a:solidFill>
                  <a:srgbClr val="81E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67"/>
                <p:cNvSpPr>
                  <a:spLocks noChangeArrowheads="1"/>
                </p:cNvSpPr>
                <p:nvPr/>
              </p:nvSpPr>
              <p:spPr bwMode="auto">
                <a:xfrm>
                  <a:off x="240" y="3872"/>
                  <a:ext cx="353" cy="2"/>
                </a:xfrm>
                <a:prstGeom prst="rect">
                  <a:avLst/>
                </a:prstGeom>
                <a:solidFill>
                  <a:srgbClr val="83E65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Rectangle 68"/>
                <p:cNvSpPr>
                  <a:spLocks noChangeArrowheads="1"/>
                </p:cNvSpPr>
                <p:nvPr/>
              </p:nvSpPr>
              <p:spPr bwMode="auto">
                <a:xfrm>
                  <a:off x="240" y="3874"/>
                  <a:ext cx="353" cy="1"/>
                </a:xfrm>
                <a:prstGeom prst="rect">
                  <a:avLst/>
                </a:prstGeom>
                <a:solidFill>
                  <a:srgbClr val="84E6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Rectangle 69"/>
                <p:cNvSpPr>
                  <a:spLocks noChangeArrowheads="1"/>
                </p:cNvSpPr>
                <p:nvPr/>
              </p:nvSpPr>
              <p:spPr bwMode="auto">
                <a:xfrm>
                  <a:off x="240" y="3875"/>
                  <a:ext cx="353" cy="2"/>
                </a:xfrm>
                <a:prstGeom prst="rect">
                  <a:avLst/>
                </a:prstGeom>
                <a:solidFill>
                  <a:srgbClr val="88E8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Rectangle 70"/>
                <p:cNvSpPr>
                  <a:spLocks noChangeArrowheads="1"/>
                </p:cNvSpPr>
                <p:nvPr/>
              </p:nvSpPr>
              <p:spPr bwMode="auto">
                <a:xfrm>
                  <a:off x="240" y="3877"/>
                  <a:ext cx="353" cy="2"/>
                </a:xfrm>
                <a:prstGeom prst="rect">
                  <a:avLst/>
                </a:prstGeom>
                <a:solidFill>
                  <a:srgbClr val="8AE8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Rectangle 71"/>
                <p:cNvSpPr>
                  <a:spLocks noChangeArrowheads="1"/>
                </p:cNvSpPr>
                <p:nvPr/>
              </p:nvSpPr>
              <p:spPr bwMode="auto">
                <a:xfrm>
                  <a:off x="240" y="3879"/>
                  <a:ext cx="353" cy="1"/>
                </a:xfrm>
                <a:prstGeom prst="rect">
                  <a:avLst/>
                </a:prstGeom>
                <a:solidFill>
                  <a:srgbClr val="8BE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72"/>
                <p:cNvSpPr>
                  <a:spLocks noChangeArrowheads="1"/>
                </p:cNvSpPr>
                <p:nvPr/>
              </p:nvSpPr>
              <p:spPr bwMode="auto">
                <a:xfrm>
                  <a:off x="240" y="3880"/>
                  <a:ext cx="353" cy="2"/>
                </a:xfrm>
                <a:prstGeom prst="rect">
                  <a:avLst/>
                </a:prstGeom>
                <a:solidFill>
                  <a:srgbClr val="8BE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73"/>
                <p:cNvSpPr>
                  <a:spLocks noChangeArrowheads="1"/>
                </p:cNvSpPr>
                <p:nvPr/>
              </p:nvSpPr>
              <p:spPr bwMode="auto">
                <a:xfrm>
                  <a:off x="240" y="3882"/>
                  <a:ext cx="353" cy="2"/>
                </a:xfrm>
                <a:prstGeom prst="rect">
                  <a:avLst/>
                </a:prstGeom>
                <a:solidFill>
                  <a:srgbClr val="8EED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74"/>
                <p:cNvSpPr>
                  <a:spLocks noChangeArrowheads="1"/>
                </p:cNvSpPr>
                <p:nvPr/>
              </p:nvSpPr>
              <p:spPr bwMode="auto">
                <a:xfrm>
                  <a:off x="240" y="3884"/>
                  <a:ext cx="353" cy="1"/>
                </a:xfrm>
                <a:prstGeom prst="rect">
                  <a:avLst/>
                </a:prstGeom>
                <a:solidFill>
                  <a:srgbClr val="8EED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75"/>
                <p:cNvSpPr>
                  <a:spLocks noChangeArrowheads="1"/>
                </p:cNvSpPr>
                <p:nvPr/>
              </p:nvSpPr>
              <p:spPr bwMode="auto">
                <a:xfrm>
                  <a:off x="240" y="3885"/>
                  <a:ext cx="353" cy="2"/>
                </a:xfrm>
                <a:prstGeom prst="rect">
                  <a:avLst/>
                </a:prstGeom>
                <a:solidFill>
                  <a:srgbClr val="91F0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76"/>
                <p:cNvSpPr>
                  <a:spLocks noChangeArrowheads="1"/>
                </p:cNvSpPr>
                <p:nvPr/>
              </p:nvSpPr>
              <p:spPr bwMode="auto">
                <a:xfrm>
                  <a:off x="240" y="3887"/>
                  <a:ext cx="353" cy="2"/>
                </a:xfrm>
                <a:prstGeom prst="rect">
                  <a:avLst/>
                </a:prstGeom>
                <a:solidFill>
                  <a:srgbClr val="91F0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Rectangle 77"/>
                <p:cNvSpPr>
                  <a:spLocks noChangeArrowheads="1"/>
                </p:cNvSpPr>
                <p:nvPr/>
              </p:nvSpPr>
              <p:spPr bwMode="auto">
                <a:xfrm>
                  <a:off x="240" y="3889"/>
                  <a:ext cx="353" cy="1"/>
                </a:xfrm>
                <a:prstGeom prst="rect">
                  <a:avLst/>
                </a:prstGeom>
                <a:solidFill>
                  <a:srgbClr val="93F2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Rectangle 78"/>
                <p:cNvSpPr>
                  <a:spLocks noChangeArrowheads="1"/>
                </p:cNvSpPr>
                <p:nvPr/>
              </p:nvSpPr>
              <p:spPr bwMode="auto">
                <a:xfrm>
                  <a:off x="240" y="3890"/>
                  <a:ext cx="353" cy="2"/>
                </a:xfrm>
                <a:prstGeom prst="rect">
                  <a:avLst/>
                </a:prstGeom>
                <a:solidFill>
                  <a:srgbClr val="95F2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Rectangle 79"/>
                <p:cNvSpPr>
                  <a:spLocks noChangeArrowheads="1"/>
                </p:cNvSpPr>
                <p:nvPr/>
              </p:nvSpPr>
              <p:spPr bwMode="auto">
                <a:xfrm>
                  <a:off x="240" y="3892"/>
                  <a:ext cx="353" cy="2"/>
                </a:xfrm>
                <a:prstGeom prst="rect">
                  <a:avLst/>
                </a:prstGeom>
                <a:solidFill>
                  <a:srgbClr val="95F2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80"/>
                <p:cNvSpPr>
                  <a:spLocks noChangeArrowheads="1"/>
                </p:cNvSpPr>
                <p:nvPr/>
              </p:nvSpPr>
              <p:spPr bwMode="auto">
                <a:xfrm>
                  <a:off x="240" y="3894"/>
                  <a:ext cx="353" cy="1"/>
                </a:xfrm>
                <a:prstGeom prst="rect">
                  <a:avLst/>
                </a:prstGeom>
                <a:solidFill>
                  <a:srgbClr val="96F5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81"/>
                <p:cNvSpPr>
                  <a:spLocks noChangeArrowheads="1"/>
                </p:cNvSpPr>
                <p:nvPr/>
              </p:nvSpPr>
              <p:spPr bwMode="auto">
                <a:xfrm>
                  <a:off x="240" y="3895"/>
                  <a:ext cx="353" cy="2"/>
                </a:xfrm>
                <a:prstGeom prst="rect">
                  <a:avLst/>
                </a:prstGeom>
                <a:solidFill>
                  <a:srgbClr val="98F5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Rectangle 82"/>
                <p:cNvSpPr>
                  <a:spLocks noChangeArrowheads="1"/>
                </p:cNvSpPr>
                <p:nvPr/>
              </p:nvSpPr>
              <p:spPr bwMode="auto">
                <a:xfrm>
                  <a:off x="240" y="3897"/>
                  <a:ext cx="353" cy="2"/>
                </a:xfrm>
                <a:prstGeom prst="rect">
                  <a:avLst/>
                </a:prstGeom>
                <a:solidFill>
                  <a:srgbClr val="99F7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Rectangle 83"/>
                <p:cNvSpPr>
                  <a:spLocks noChangeArrowheads="1"/>
                </p:cNvSpPr>
                <p:nvPr/>
              </p:nvSpPr>
              <p:spPr bwMode="auto">
                <a:xfrm>
                  <a:off x="240" y="3899"/>
                  <a:ext cx="353" cy="1"/>
                </a:xfrm>
                <a:prstGeom prst="rect">
                  <a:avLst/>
                </a:prstGeom>
                <a:solidFill>
                  <a:srgbClr val="9BF7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84"/>
                <p:cNvSpPr>
                  <a:spLocks noChangeArrowheads="1"/>
                </p:cNvSpPr>
                <p:nvPr/>
              </p:nvSpPr>
              <p:spPr bwMode="auto">
                <a:xfrm>
                  <a:off x="240" y="3900"/>
                  <a:ext cx="353" cy="2"/>
                </a:xfrm>
                <a:prstGeom prst="rect">
                  <a:avLst/>
                </a:prstGeom>
                <a:solidFill>
                  <a:srgbClr val="9DFA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85"/>
                <p:cNvSpPr>
                  <a:spLocks noChangeArrowheads="1"/>
                </p:cNvSpPr>
                <p:nvPr/>
              </p:nvSpPr>
              <p:spPr bwMode="auto">
                <a:xfrm>
                  <a:off x="240" y="3902"/>
                  <a:ext cx="353" cy="2"/>
                </a:xfrm>
                <a:prstGeom prst="rect">
                  <a:avLst/>
                </a:prstGeom>
                <a:solidFill>
                  <a:srgbClr val="9DFA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86"/>
                <p:cNvSpPr>
                  <a:spLocks noChangeArrowheads="1"/>
                </p:cNvSpPr>
                <p:nvPr/>
              </p:nvSpPr>
              <p:spPr bwMode="auto">
                <a:xfrm>
                  <a:off x="240" y="3904"/>
                  <a:ext cx="353" cy="1"/>
                </a:xfrm>
                <a:prstGeom prst="rect">
                  <a:avLst/>
                </a:prstGeom>
                <a:solidFill>
                  <a:srgbClr val="A0FC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87"/>
                <p:cNvSpPr>
                  <a:spLocks noChangeArrowheads="1"/>
                </p:cNvSpPr>
                <p:nvPr/>
              </p:nvSpPr>
              <p:spPr bwMode="auto">
                <a:xfrm>
                  <a:off x="240" y="3905"/>
                  <a:ext cx="353" cy="2"/>
                </a:xfrm>
                <a:prstGeom prst="rect">
                  <a:avLst/>
                </a:prstGeom>
                <a:solidFill>
                  <a:srgbClr val="A0FC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Rectangle 88"/>
                <p:cNvSpPr>
                  <a:spLocks noChangeArrowheads="1"/>
                </p:cNvSpPr>
                <p:nvPr/>
              </p:nvSpPr>
              <p:spPr bwMode="auto">
                <a:xfrm>
                  <a:off x="240" y="3907"/>
                  <a:ext cx="353" cy="2"/>
                </a:xfrm>
                <a:prstGeom prst="rect">
                  <a:avLst/>
                </a:prstGeom>
                <a:solidFill>
                  <a:srgbClr val="A4FF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Rectangle 89"/>
                <p:cNvSpPr>
                  <a:spLocks noChangeArrowheads="1"/>
                </p:cNvSpPr>
                <p:nvPr/>
              </p:nvSpPr>
              <p:spPr bwMode="auto">
                <a:xfrm>
                  <a:off x="240" y="3909"/>
                  <a:ext cx="353" cy="1"/>
                </a:xfrm>
                <a:prstGeom prst="rect">
                  <a:avLst/>
                </a:prstGeom>
                <a:solidFill>
                  <a:srgbClr val="A5FC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Rectangle 90"/>
                <p:cNvSpPr>
                  <a:spLocks noChangeArrowheads="1"/>
                </p:cNvSpPr>
                <p:nvPr/>
              </p:nvSpPr>
              <p:spPr bwMode="auto">
                <a:xfrm>
                  <a:off x="240" y="3910"/>
                  <a:ext cx="353" cy="2"/>
                </a:xfrm>
                <a:prstGeom prst="rect">
                  <a:avLst/>
                </a:prstGeom>
                <a:solidFill>
                  <a:srgbClr val="A5FA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Rectangle 91"/>
                <p:cNvSpPr>
                  <a:spLocks noChangeArrowheads="1"/>
                </p:cNvSpPr>
                <p:nvPr/>
              </p:nvSpPr>
              <p:spPr bwMode="auto">
                <a:xfrm>
                  <a:off x="240" y="3912"/>
                  <a:ext cx="353" cy="1"/>
                </a:xfrm>
                <a:prstGeom prst="rect">
                  <a:avLst/>
                </a:prstGeom>
                <a:solidFill>
                  <a:srgbClr val="A6F7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Rectangle 92"/>
                <p:cNvSpPr>
                  <a:spLocks noChangeArrowheads="1"/>
                </p:cNvSpPr>
                <p:nvPr/>
              </p:nvSpPr>
              <p:spPr bwMode="auto">
                <a:xfrm>
                  <a:off x="240" y="3913"/>
                  <a:ext cx="353" cy="2"/>
                </a:xfrm>
                <a:prstGeom prst="rect">
                  <a:avLst/>
                </a:prstGeom>
                <a:solidFill>
                  <a:srgbClr val="A7F7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Rectangle 93"/>
                <p:cNvSpPr>
                  <a:spLocks noChangeArrowheads="1"/>
                </p:cNvSpPr>
                <p:nvPr/>
              </p:nvSpPr>
              <p:spPr bwMode="auto">
                <a:xfrm>
                  <a:off x="240" y="3915"/>
                  <a:ext cx="353" cy="2"/>
                </a:xfrm>
                <a:prstGeom prst="rect">
                  <a:avLst/>
                </a:prstGeom>
                <a:solidFill>
                  <a:srgbClr val="A7F5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Rectangle 94"/>
                <p:cNvSpPr>
                  <a:spLocks noChangeArrowheads="1"/>
                </p:cNvSpPr>
                <p:nvPr/>
              </p:nvSpPr>
              <p:spPr bwMode="auto">
                <a:xfrm>
                  <a:off x="240" y="3917"/>
                  <a:ext cx="353" cy="1"/>
                </a:xfrm>
                <a:prstGeom prst="rect">
                  <a:avLst/>
                </a:prstGeom>
                <a:solidFill>
                  <a:srgbClr val="A8F2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Rectangle 95"/>
                <p:cNvSpPr>
                  <a:spLocks noChangeArrowheads="1"/>
                </p:cNvSpPr>
                <p:nvPr/>
              </p:nvSpPr>
              <p:spPr bwMode="auto">
                <a:xfrm>
                  <a:off x="240" y="3918"/>
                  <a:ext cx="353" cy="2"/>
                </a:xfrm>
                <a:prstGeom prst="rect">
                  <a:avLst/>
                </a:prstGeom>
                <a:solidFill>
                  <a:srgbClr val="A7F0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 96"/>
                <p:cNvSpPr>
                  <a:spLocks noChangeArrowheads="1"/>
                </p:cNvSpPr>
                <p:nvPr/>
              </p:nvSpPr>
              <p:spPr bwMode="auto">
                <a:xfrm>
                  <a:off x="240" y="3920"/>
                  <a:ext cx="353" cy="2"/>
                </a:xfrm>
                <a:prstGeom prst="rect">
                  <a:avLst/>
                </a:prstGeom>
                <a:solidFill>
                  <a:srgbClr val="A9F0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97"/>
                <p:cNvSpPr>
                  <a:spLocks noChangeArrowheads="1"/>
                </p:cNvSpPr>
                <p:nvPr/>
              </p:nvSpPr>
              <p:spPr bwMode="auto">
                <a:xfrm>
                  <a:off x="240" y="3922"/>
                  <a:ext cx="353" cy="1"/>
                </a:xfrm>
                <a:prstGeom prst="rect">
                  <a:avLst/>
                </a:prstGeom>
                <a:solidFill>
                  <a:srgbClr val="AAED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Rectangle 98"/>
                <p:cNvSpPr>
                  <a:spLocks noChangeArrowheads="1"/>
                </p:cNvSpPr>
                <p:nvPr/>
              </p:nvSpPr>
              <p:spPr bwMode="auto">
                <a:xfrm>
                  <a:off x="240" y="3923"/>
                  <a:ext cx="353" cy="2"/>
                </a:xfrm>
                <a:prstGeom prst="rect">
                  <a:avLst/>
                </a:prstGeom>
                <a:solidFill>
                  <a:srgbClr val="A7EB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99"/>
                <p:cNvSpPr>
                  <a:spLocks noChangeArrowheads="1"/>
                </p:cNvSpPr>
                <p:nvPr/>
              </p:nvSpPr>
              <p:spPr bwMode="auto">
                <a:xfrm>
                  <a:off x="240" y="3925"/>
                  <a:ext cx="353" cy="2"/>
                </a:xfrm>
                <a:prstGeom prst="rect">
                  <a:avLst/>
                </a:prstGeom>
                <a:solidFill>
                  <a:srgbClr val="A7E8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0" y="3927"/>
                  <a:ext cx="353" cy="1"/>
                </a:xfrm>
                <a:prstGeom prst="rect">
                  <a:avLst/>
                </a:prstGeom>
                <a:solidFill>
                  <a:srgbClr val="A9E8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0" y="3928"/>
                  <a:ext cx="353" cy="2"/>
                </a:xfrm>
                <a:prstGeom prst="rect">
                  <a:avLst/>
                </a:prstGeom>
                <a:solidFill>
                  <a:srgbClr val="AAE6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0" y="3930"/>
                  <a:ext cx="353" cy="2"/>
                </a:xfrm>
                <a:prstGeom prst="rect">
                  <a:avLst/>
                </a:prstGeom>
                <a:solidFill>
                  <a:srgbClr val="A9E3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Rectangle 103"/>
                <p:cNvSpPr>
                  <a:spLocks noChangeArrowheads="1"/>
                </p:cNvSpPr>
                <p:nvPr/>
              </p:nvSpPr>
              <p:spPr bwMode="auto">
                <a:xfrm>
                  <a:off x="240" y="3932"/>
                  <a:ext cx="353" cy="1"/>
                </a:xfrm>
                <a:prstGeom prst="rect">
                  <a:avLst/>
                </a:prstGeom>
                <a:solidFill>
                  <a:srgbClr val="A9E0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104"/>
                <p:cNvSpPr>
                  <a:spLocks noChangeArrowheads="1"/>
                </p:cNvSpPr>
                <p:nvPr/>
              </p:nvSpPr>
              <p:spPr bwMode="auto">
                <a:xfrm>
                  <a:off x="240" y="3933"/>
                  <a:ext cx="353" cy="2"/>
                </a:xfrm>
                <a:prstGeom prst="rect">
                  <a:avLst/>
                </a:prstGeom>
                <a:solidFill>
                  <a:srgbClr val="A9DE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0" y="3935"/>
                  <a:ext cx="353" cy="2"/>
                </a:xfrm>
                <a:prstGeom prst="rect">
                  <a:avLst/>
                </a:prstGeom>
                <a:solidFill>
                  <a:srgbClr val="ABDE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40" y="3937"/>
                  <a:ext cx="353" cy="1"/>
                </a:xfrm>
                <a:prstGeom prst="rect">
                  <a:avLst/>
                </a:prstGeom>
                <a:solidFill>
                  <a:srgbClr val="ABDB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0" y="3938"/>
                  <a:ext cx="353" cy="2"/>
                </a:xfrm>
                <a:prstGeom prst="rect">
                  <a:avLst/>
                </a:prstGeom>
                <a:solidFill>
                  <a:srgbClr val="A9D9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0" y="3940"/>
                  <a:ext cx="353" cy="2"/>
                </a:xfrm>
                <a:prstGeom prst="rect">
                  <a:avLst/>
                </a:prstGeom>
                <a:solidFill>
                  <a:srgbClr val="ADD95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109"/>
                <p:cNvSpPr>
                  <a:spLocks noChangeArrowheads="1"/>
                </p:cNvSpPr>
                <p:nvPr/>
              </p:nvSpPr>
              <p:spPr bwMode="auto">
                <a:xfrm>
                  <a:off x="240" y="3942"/>
                  <a:ext cx="353" cy="1"/>
                </a:xfrm>
                <a:prstGeom prst="rect">
                  <a:avLst/>
                </a:prstGeom>
                <a:solidFill>
                  <a:srgbClr val="ABD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40" y="3943"/>
                  <a:ext cx="353" cy="2"/>
                </a:xfrm>
                <a:prstGeom prst="rect">
                  <a:avLst/>
                </a:prstGeom>
                <a:solidFill>
                  <a:srgbClr val="ABD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40" y="3945"/>
                  <a:ext cx="353" cy="2"/>
                </a:xfrm>
                <a:prstGeom prst="rect">
                  <a:avLst/>
                </a:prstGeom>
                <a:solidFill>
                  <a:srgbClr val="AAD14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240" y="3947"/>
                  <a:ext cx="353" cy="1"/>
                </a:xfrm>
                <a:prstGeom prst="rect">
                  <a:avLst/>
                </a:prstGeom>
                <a:solidFill>
                  <a:srgbClr val="ACD14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Rectangle 113"/>
                <p:cNvSpPr>
                  <a:spLocks noChangeArrowheads="1"/>
                </p:cNvSpPr>
                <p:nvPr/>
              </p:nvSpPr>
              <p:spPr bwMode="auto">
                <a:xfrm>
                  <a:off x="240" y="3948"/>
                  <a:ext cx="353" cy="2"/>
                </a:xfrm>
                <a:prstGeom prst="rect">
                  <a:avLst/>
                </a:prstGeom>
                <a:solidFill>
                  <a:srgbClr val="ACCF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114"/>
                <p:cNvSpPr>
                  <a:spLocks noChangeArrowheads="1"/>
                </p:cNvSpPr>
                <p:nvPr/>
              </p:nvSpPr>
              <p:spPr bwMode="auto">
                <a:xfrm>
                  <a:off x="240" y="3950"/>
                  <a:ext cx="353" cy="2"/>
                </a:xfrm>
                <a:prstGeom prst="rect">
                  <a:avLst/>
                </a:prstGeom>
                <a:solidFill>
                  <a:srgbClr val="ACCC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40" y="3952"/>
                  <a:ext cx="353" cy="1"/>
                </a:xfrm>
                <a:prstGeom prst="rect">
                  <a:avLst/>
                </a:prstGeom>
                <a:solidFill>
                  <a:srgbClr val="ACC9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116"/>
                <p:cNvSpPr>
                  <a:spLocks noChangeArrowheads="1"/>
                </p:cNvSpPr>
                <p:nvPr/>
              </p:nvSpPr>
              <p:spPr bwMode="auto">
                <a:xfrm>
                  <a:off x="240" y="3953"/>
                  <a:ext cx="353" cy="2"/>
                </a:xfrm>
                <a:prstGeom prst="rect">
                  <a:avLst/>
                </a:prstGeom>
                <a:solidFill>
                  <a:srgbClr val="AEC9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117"/>
                <p:cNvSpPr>
                  <a:spLocks noChangeArrowheads="1"/>
                </p:cNvSpPr>
                <p:nvPr/>
              </p:nvSpPr>
              <p:spPr bwMode="auto">
                <a:xfrm>
                  <a:off x="240" y="3955"/>
                  <a:ext cx="353" cy="2"/>
                </a:xfrm>
                <a:prstGeom prst="rect">
                  <a:avLst/>
                </a:prstGeom>
                <a:solidFill>
                  <a:srgbClr val="AEC7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40" y="3957"/>
                  <a:ext cx="353" cy="1"/>
                </a:xfrm>
                <a:prstGeom prst="rect">
                  <a:avLst/>
                </a:prstGeom>
                <a:solidFill>
                  <a:srgbClr val="ABC4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40" y="3958"/>
                  <a:ext cx="353" cy="2"/>
                </a:xfrm>
                <a:prstGeom prst="rect">
                  <a:avLst/>
                </a:prstGeom>
                <a:solidFill>
                  <a:srgbClr val="ABC24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0" y="3960"/>
                  <a:ext cx="353" cy="2"/>
                </a:xfrm>
                <a:prstGeom prst="rect">
                  <a:avLst/>
                </a:prstGeom>
                <a:solidFill>
                  <a:srgbClr val="ABBF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121"/>
                <p:cNvSpPr>
                  <a:spLocks noChangeArrowheads="1"/>
                </p:cNvSpPr>
                <p:nvPr/>
              </p:nvSpPr>
              <p:spPr bwMode="auto">
                <a:xfrm>
                  <a:off x="240" y="3962"/>
                  <a:ext cx="353" cy="1"/>
                </a:xfrm>
                <a:prstGeom prst="rect">
                  <a:avLst/>
                </a:prstGeom>
                <a:solidFill>
                  <a:srgbClr val="ADBF4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40" y="3963"/>
                  <a:ext cx="353" cy="2"/>
                </a:xfrm>
                <a:prstGeom prst="rect">
                  <a:avLst/>
                </a:prstGeom>
                <a:solidFill>
                  <a:srgbClr val="ACBD4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40" y="3965"/>
                  <a:ext cx="353" cy="2"/>
                </a:xfrm>
                <a:prstGeom prst="rect">
                  <a:avLst/>
                </a:prstGeom>
                <a:solidFill>
                  <a:srgbClr val="ACBA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40" y="3967"/>
                  <a:ext cx="353" cy="1"/>
                </a:xfrm>
                <a:prstGeom prst="rect">
                  <a:avLst/>
                </a:prstGeom>
                <a:solidFill>
                  <a:srgbClr val="AEBA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40" y="3968"/>
                  <a:ext cx="353" cy="2"/>
                </a:xfrm>
                <a:prstGeom prst="rect">
                  <a:avLst/>
                </a:prstGeom>
                <a:solidFill>
                  <a:srgbClr val="AEB8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40" y="3970"/>
                  <a:ext cx="353" cy="2"/>
                </a:xfrm>
                <a:prstGeom prst="rect">
                  <a:avLst/>
                </a:prstGeom>
                <a:solidFill>
                  <a:srgbClr val="ADB5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40" y="3972"/>
                  <a:ext cx="353" cy="1"/>
                </a:xfrm>
                <a:prstGeom prst="rect">
                  <a:avLst/>
                </a:prstGeom>
                <a:solidFill>
                  <a:srgbClr val="ADB5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Line 128"/>
                <p:cNvSpPr>
                  <a:spLocks noChangeShapeType="1"/>
                </p:cNvSpPr>
                <p:nvPr/>
              </p:nvSpPr>
              <p:spPr bwMode="auto">
                <a:xfrm>
                  <a:off x="593" y="397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40" y="3973"/>
                  <a:ext cx="353" cy="2"/>
                </a:xfrm>
                <a:prstGeom prst="rect">
                  <a:avLst/>
                </a:prstGeom>
                <a:solidFill>
                  <a:srgbClr val="AFB5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40" y="3975"/>
                  <a:ext cx="353" cy="2"/>
                </a:xfrm>
                <a:prstGeom prst="rect">
                  <a:avLst/>
                </a:prstGeom>
                <a:solidFill>
                  <a:srgbClr val="AEB33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40" y="3977"/>
                  <a:ext cx="353" cy="1"/>
                </a:xfrm>
                <a:prstGeom prst="rect">
                  <a:avLst/>
                </a:prstGeom>
                <a:solidFill>
                  <a:srgbClr val="B0B3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40" y="3978"/>
                  <a:ext cx="353" cy="2"/>
                </a:xfrm>
                <a:prstGeom prst="rect">
                  <a:avLst/>
                </a:prstGeom>
                <a:solidFill>
                  <a:srgbClr val="B0B3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40" y="3980"/>
                  <a:ext cx="353" cy="2"/>
                </a:xfrm>
                <a:prstGeom prst="rect">
                  <a:avLst/>
                </a:prstGeom>
                <a:solidFill>
                  <a:srgbClr val="B3B3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40" y="3982"/>
                  <a:ext cx="353" cy="1"/>
                </a:xfrm>
                <a:prstGeom prst="rect">
                  <a:avLst/>
                </a:prstGeom>
                <a:solidFill>
                  <a:srgbClr val="B3B03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40" y="3983"/>
                  <a:ext cx="353" cy="2"/>
                </a:xfrm>
                <a:prstGeom prst="rect">
                  <a:avLst/>
                </a:prstGeom>
                <a:solidFill>
                  <a:srgbClr val="B3B0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40" y="3985"/>
                  <a:ext cx="353" cy="2"/>
                </a:xfrm>
                <a:prstGeom prst="rect">
                  <a:avLst/>
                </a:prstGeom>
                <a:solidFill>
                  <a:srgbClr val="B3AE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40" y="3987"/>
                  <a:ext cx="353" cy="1"/>
                </a:xfrm>
                <a:prstGeom prst="rect">
                  <a:avLst/>
                </a:prstGeom>
                <a:solidFill>
                  <a:srgbClr val="B0AC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40" y="3988"/>
                  <a:ext cx="353" cy="2"/>
                </a:xfrm>
                <a:prstGeom prst="rect">
                  <a:avLst/>
                </a:prstGeom>
                <a:solidFill>
                  <a:srgbClr val="B0A9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40" y="3990"/>
                  <a:ext cx="353" cy="2"/>
                </a:xfrm>
                <a:prstGeom prst="rect">
                  <a:avLst/>
                </a:prstGeom>
                <a:solidFill>
                  <a:srgbClr val="B0A7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40" y="3992"/>
                  <a:ext cx="353" cy="1"/>
                </a:xfrm>
                <a:prstGeom prst="rect">
                  <a:avLst/>
                </a:prstGeom>
                <a:solidFill>
                  <a:srgbClr val="B0A72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40" y="3993"/>
                  <a:ext cx="353" cy="2"/>
                </a:xfrm>
                <a:prstGeom prst="rect">
                  <a:avLst/>
                </a:prstGeom>
                <a:solidFill>
                  <a:srgbClr val="B0A5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40" y="3995"/>
                  <a:ext cx="353" cy="2"/>
                </a:xfrm>
                <a:prstGeom prst="rect">
                  <a:avLst/>
                </a:prstGeom>
                <a:solidFill>
                  <a:srgbClr val="B0A5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40" y="3997"/>
                  <a:ext cx="353" cy="1"/>
                </a:xfrm>
                <a:prstGeom prst="rect">
                  <a:avLst/>
                </a:prstGeom>
                <a:solidFill>
                  <a:srgbClr val="B0A2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40" y="3998"/>
                  <a:ext cx="353" cy="2"/>
                </a:xfrm>
                <a:prstGeom prst="rect">
                  <a:avLst/>
                </a:prstGeom>
                <a:solidFill>
                  <a:srgbClr val="B0A0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40" y="4000"/>
                  <a:ext cx="353" cy="2"/>
                </a:xfrm>
                <a:prstGeom prst="rect">
                  <a:avLst/>
                </a:prstGeom>
                <a:solidFill>
                  <a:srgbClr val="AD9D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0" y="4002"/>
                  <a:ext cx="353" cy="1"/>
                </a:xfrm>
                <a:prstGeom prst="rect">
                  <a:avLst/>
                </a:prstGeom>
                <a:solidFill>
                  <a:srgbClr val="AD9B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40" y="4003"/>
                  <a:ext cx="353" cy="2"/>
                </a:xfrm>
                <a:prstGeom prst="rect">
                  <a:avLst/>
                </a:prstGeom>
                <a:solidFill>
                  <a:srgbClr val="AD9A1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" y="4005"/>
                  <a:ext cx="353" cy="2"/>
                </a:xfrm>
                <a:prstGeom prst="rect">
                  <a:avLst/>
                </a:prstGeom>
                <a:solidFill>
                  <a:srgbClr val="AD981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0" y="4007"/>
                  <a:ext cx="353" cy="1"/>
                </a:xfrm>
                <a:prstGeom prst="rect">
                  <a:avLst/>
                </a:prstGeom>
                <a:solidFill>
                  <a:srgbClr val="AD98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0" y="4008"/>
                  <a:ext cx="353" cy="2"/>
                </a:xfrm>
                <a:prstGeom prst="rect">
                  <a:avLst/>
                </a:prstGeom>
                <a:solidFill>
                  <a:srgbClr val="AD951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0" y="4010"/>
                  <a:ext cx="353" cy="2"/>
                </a:xfrm>
                <a:prstGeom prst="rect">
                  <a:avLst/>
                </a:prstGeom>
                <a:solidFill>
                  <a:srgbClr val="AD921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0" y="4012"/>
                  <a:ext cx="353" cy="1"/>
                </a:xfrm>
                <a:prstGeom prst="rect">
                  <a:avLst/>
                </a:prstGeom>
                <a:solidFill>
                  <a:srgbClr val="AD92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0" y="4013"/>
                  <a:ext cx="353" cy="2"/>
                </a:xfrm>
                <a:prstGeom prst="rect">
                  <a:avLst/>
                </a:prstGeom>
                <a:solidFill>
                  <a:srgbClr val="AB8D1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40" y="4015"/>
                  <a:ext cx="353" cy="2"/>
                </a:xfrm>
                <a:prstGeom prst="rect">
                  <a:avLst/>
                </a:prstGeom>
                <a:solidFill>
                  <a:srgbClr val="AB8D1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40" y="4017"/>
                  <a:ext cx="353" cy="1"/>
                </a:xfrm>
                <a:prstGeom prst="rect">
                  <a:avLst/>
                </a:prstGeom>
                <a:solidFill>
                  <a:srgbClr val="AB8A1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40" y="4018"/>
                  <a:ext cx="353" cy="2"/>
                </a:xfrm>
                <a:prstGeom prst="rect">
                  <a:avLst/>
                </a:prstGeom>
                <a:solidFill>
                  <a:srgbClr val="AB871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40" y="4020"/>
                  <a:ext cx="353" cy="2"/>
                </a:xfrm>
                <a:prstGeom prst="rect">
                  <a:avLst/>
                </a:prstGeom>
                <a:solidFill>
                  <a:srgbClr val="AB871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0" y="4022"/>
                  <a:ext cx="353" cy="1"/>
                </a:xfrm>
                <a:prstGeom prst="rect">
                  <a:avLst/>
                </a:prstGeom>
                <a:solidFill>
                  <a:srgbClr val="AB84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0" y="4023"/>
                  <a:ext cx="353" cy="2"/>
                </a:xfrm>
                <a:prstGeom prst="rect">
                  <a:avLst/>
                </a:prstGeom>
                <a:solidFill>
                  <a:srgbClr val="AB840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40" y="4025"/>
                  <a:ext cx="353" cy="1"/>
                </a:xfrm>
                <a:prstGeom prst="rect">
                  <a:avLst/>
                </a:prstGeom>
                <a:solidFill>
                  <a:srgbClr val="AB80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40" y="4026"/>
                  <a:ext cx="353" cy="2"/>
                </a:xfrm>
                <a:prstGeom prst="rect">
                  <a:avLst/>
                </a:prstGeom>
                <a:solidFill>
                  <a:srgbClr val="A87B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40" y="4028"/>
                  <a:ext cx="353" cy="2"/>
                </a:xfrm>
                <a:prstGeom prst="rect">
                  <a:avLst/>
                </a:prstGeom>
                <a:solidFill>
                  <a:srgbClr val="A87B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0" y="4030"/>
                  <a:ext cx="353" cy="1"/>
                </a:xfrm>
                <a:prstGeom prst="rect">
                  <a:avLst/>
                </a:prstGeom>
                <a:solidFill>
                  <a:srgbClr val="A878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40" y="4031"/>
                  <a:ext cx="353" cy="2"/>
                </a:xfrm>
                <a:prstGeom prst="rect">
                  <a:avLst/>
                </a:prstGeom>
                <a:solidFill>
                  <a:srgbClr val="A878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40" y="4033"/>
                  <a:ext cx="353" cy="2"/>
                </a:xfrm>
                <a:prstGeom prst="rect">
                  <a:avLst/>
                </a:prstGeom>
                <a:solidFill>
                  <a:srgbClr val="A8750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40" y="4035"/>
                  <a:ext cx="353" cy="1"/>
                </a:xfrm>
                <a:prstGeom prst="rect">
                  <a:avLst/>
                </a:prstGeom>
                <a:solidFill>
                  <a:srgbClr val="A8740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40" y="4036"/>
                  <a:ext cx="353" cy="2"/>
                </a:xfrm>
                <a:prstGeom prst="rect">
                  <a:avLst/>
                </a:prstGeom>
                <a:solidFill>
                  <a:srgbClr val="A8710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40" y="4038"/>
                  <a:ext cx="353" cy="2"/>
                </a:xfrm>
                <a:prstGeom prst="rect">
                  <a:avLst/>
                </a:prstGeom>
                <a:solidFill>
                  <a:srgbClr val="A87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40" y="4040"/>
                  <a:ext cx="353" cy="1"/>
                </a:xfrm>
                <a:prstGeom prst="rect">
                  <a:avLst/>
                </a:prstGeom>
                <a:solidFill>
                  <a:srgbClr val="A86E0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0" y="4041"/>
                  <a:ext cx="353" cy="2"/>
                </a:xfrm>
                <a:prstGeom prst="rect">
                  <a:avLst/>
                </a:prstGeom>
                <a:solidFill>
                  <a:srgbClr val="A86F0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0" y="4043"/>
                  <a:ext cx="353" cy="2"/>
                </a:xfrm>
                <a:prstGeom prst="rect">
                  <a:avLst/>
                </a:prstGeom>
                <a:solidFill>
                  <a:srgbClr val="AB710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0" y="4045"/>
                  <a:ext cx="353" cy="1"/>
                </a:xfrm>
                <a:prstGeom prst="rect">
                  <a:avLst/>
                </a:prstGeom>
                <a:solidFill>
                  <a:srgbClr val="AB71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40" y="4046"/>
                  <a:ext cx="353" cy="2"/>
                </a:xfrm>
                <a:prstGeom prst="rect">
                  <a:avLst/>
                </a:prstGeom>
                <a:solidFill>
                  <a:srgbClr val="AD740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40" y="4048"/>
                  <a:ext cx="353" cy="2"/>
                </a:xfrm>
                <a:prstGeom prst="rect">
                  <a:avLst/>
                </a:prstGeom>
                <a:solidFill>
                  <a:srgbClr val="AD75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40" y="4050"/>
                  <a:ext cx="353" cy="1"/>
                </a:xfrm>
                <a:prstGeom prst="rect">
                  <a:avLst/>
                </a:prstGeom>
                <a:solidFill>
                  <a:srgbClr val="AD75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40" y="4051"/>
                  <a:ext cx="353" cy="2"/>
                </a:xfrm>
                <a:prstGeom prst="rect">
                  <a:avLst/>
                </a:prstGeom>
                <a:solidFill>
                  <a:srgbClr val="B0781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40" y="4053"/>
                  <a:ext cx="353" cy="2"/>
                </a:xfrm>
                <a:prstGeom prst="rect">
                  <a:avLst/>
                </a:prstGeom>
                <a:solidFill>
                  <a:srgbClr val="B0781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40" y="4055"/>
                  <a:ext cx="353" cy="1"/>
                </a:xfrm>
                <a:prstGeom prst="rect">
                  <a:avLst/>
                </a:prstGeom>
                <a:solidFill>
                  <a:srgbClr val="B37B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40" y="4056"/>
                  <a:ext cx="353" cy="2"/>
                </a:xfrm>
                <a:prstGeom prst="rect">
                  <a:avLst/>
                </a:prstGeom>
                <a:solidFill>
                  <a:srgbClr val="B37B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40" y="4058"/>
                  <a:ext cx="353" cy="2"/>
                </a:xfrm>
                <a:prstGeom prst="rect">
                  <a:avLst/>
                </a:prstGeom>
                <a:solidFill>
                  <a:srgbClr val="B57E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0" y="4060"/>
                  <a:ext cx="353" cy="1"/>
                </a:xfrm>
                <a:prstGeom prst="rect">
                  <a:avLst/>
                </a:prstGeom>
                <a:solidFill>
                  <a:srgbClr val="B57E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40" y="4061"/>
                  <a:ext cx="353" cy="2"/>
                </a:xfrm>
                <a:prstGeom prst="rect">
                  <a:avLst/>
                </a:prstGeom>
                <a:solidFill>
                  <a:srgbClr val="B881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0" y="4063"/>
                  <a:ext cx="353" cy="2"/>
                </a:xfrm>
                <a:prstGeom prst="rect">
                  <a:avLst/>
                </a:prstGeom>
                <a:solidFill>
                  <a:srgbClr val="B881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40" y="4065"/>
                  <a:ext cx="353" cy="1"/>
                </a:xfrm>
                <a:prstGeom prst="rect">
                  <a:avLst/>
                </a:prstGeom>
                <a:solidFill>
                  <a:srgbClr val="B8821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0" y="4066"/>
                  <a:ext cx="353" cy="2"/>
                </a:xfrm>
                <a:prstGeom prst="rect">
                  <a:avLst/>
                </a:prstGeom>
                <a:solidFill>
                  <a:srgbClr val="BA842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Rectangle 186"/>
                <p:cNvSpPr>
                  <a:spLocks noChangeArrowheads="1"/>
                </p:cNvSpPr>
                <p:nvPr/>
              </p:nvSpPr>
              <p:spPr bwMode="auto">
                <a:xfrm>
                  <a:off x="240" y="4068"/>
                  <a:ext cx="353" cy="2"/>
                </a:xfrm>
                <a:prstGeom prst="rect">
                  <a:avLst/>
                </a:prstGeom>
                <a:solidFill>
                  <a:srgbClr val="BA85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0" y="4070"/>
                  <a:ext cx="353" cy="1"/>
                </a:xfrm>
                <a:prstGeom prst="rect">
                  <a:avLst/>
                </a:prstGeom>
                <a:solidFill>
                  <a:srgbClr val="BD87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Rectangle 188"/>
                <p:cNvSpPr>
                  <a:spLocks noChangeArrowheads="1"/>
                </p:cNvSpPr>
                <p:nvPr/>
              </p:nvSpPr>
              <p:spPr bwMode="auto">
                <a:xfrm>
                  <a:off x="240" y="4071"/>
                  <a:ext cx="353" cy="2"/>
                </a:xfrm>
                <a:prstGeom prst="rect">
                  <a:avLst/>
                </a:prstGeom>
                <a:solidFill>
                  <a:srgbClr val="BD89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Rectangle 189"/>
                <p:cNvSpPr>
                  <a:spLocks noChangeArrowheads="1"/>
                </p:cNvSpPr>
                <p:nvPr/>
              </p:nvSpPr>
              <p:spPr bwMode="auto">
                <a:xfrm>
                  <a:off x="240" y="4073"/>
                  <a:ext cx="353" cy="2"/>
                </a:xfrm>
                <a:prstGeom prst="rect">
                  <a:avLst/>
                </a:prstGeom>
                <a:solidFill>
                  <a:srgbClr val="BF8B2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40" y="4075"/>
                  <a:ext cx="353" cy="1"/>
                </a:xfrm>
                <a:prstGeom prst="rect">
                  <a:avLst/>
                </a:prstGeom>
                <a:solidFill>
                  <a:srgbClr val="BF8C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Rectangle 191"/>
                <p:cNvSpPr>
                  <a:spLocks noChangeArrowheads="1"/>
                </p:cNvSpPr>
                <p:nvPr/>
              </p:nvSpPr>
              <p:spPr bwMode="auto">
                <a:xfrm>
                  <a:off x="240" y="4076"/>
                  <a:ext cx="353" cy="2"/>
                </a:xfrm>
                <a:prstGeom prst="rect">
                  <a:avLst/>
                </a:prstGeom>
                <a:solidFill>
                  <a:srgbClr val="BF8C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Rectangle 192"/>
                <p:cNvSpPr>
                  <a:spLocks noChangeArrowheads="1"/>
                </p:cNvSpPr>
                <p:nvPr/>
              </p:nvSpPr>
              <p:spPr bwMode="auto">
                <a:xfrm>
                  <a:off x="240" y="4078"/>
                  <a:ext cx="353" cy="2"/>
                </a:xfrm>
                <a:prstGeom prst="rect">
                  <a:avLst/>
                </a:prstGeom>
                <a:solidFill>
                  <a:srgbClr val="C28F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Rectangle 193"/>
                <p:cNvSpPr>
                  <a:spLocks noChangeArrowheads="1"/>
                </p:cNvSpPr>
                <p:nvPr/>
              </p:nvSpPr>
              <p:spPr bwMode="auto">
                <a:xfrm>
                  <a:off x="240" y="4080"/>
                  <a:ext cx="353" cy="1"/>
                </a:xfrm>
                <a:prstGeom prst="rect">
                  <a:avLst/>
                </a:prstGeom>
                <a:solidFill>
                  <a:srgbClr val="C290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Rectangle 194"/>
                <p:cNvSpPr>
                  <a:spLocks noChangeArrowheads="1"/>
                </p:cNvSpPr>
                <p:nvPr/>
              </p:nvSpPr>
              <p:spPr bwMode="auto">
                <a:xfrm>
                  <a:off x="240" y="4081"/>
                  <a:ext cx="353" cy="2"/>
                </a:xfrm>
                <a:prstGeom prst="rect">
                  <a:avLst/>
                </a:prstGeom>
                <a:solidFill>
                  <a:srgbClr val="C492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40" y="4083"/>
                  <a:ext cx="353" cy="2"/>
                </a:xfrm>
                <a:prstGeom prst="rect">
                  <a:avLst/>
                </a:prstGeom>
                <a:solidFill>
                  <a:srgbClr val="C493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40" y="4085"/>
                  <a:ext cx="353" cy="1"/>
                </a:xfrm>
                <a:prstGeom prst="rect">
                  <a:avLst/>
                </a:prstGeom>
                <a:solidFill>
                  <a:srgbClr val="C7953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40" y="4086"/>
                  <a:ext cx="353" cy="2"/>
                </a:xfrm>
                <a:prstGeom prst="rect">
                  <a:avLst/>
                </a:prstGeom>
                <a:solidFill>
                  <a:srgbClr val="C796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40" y="4088"/>
                  <a:ext cx="353" cy="2"/>
                </a:xfrm>
                <a:prstGeom prst="rect">
                  <a:avLst/>
                </a:prstGeom>
                <a:solidFill>
                  <a:srgbClr val="C797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0" y="4090"/>
                  <a:ext cx="353" cy="1"/>
                </a:xfrm>
                <a:prstGeom prst="rect">
                  <a:avLst/>
                </a:prstGeom>
                <a:solidFill>
                  <a:srgbClr val="C99A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0" y="4091"/>
                  <a:ext cx="353" cy="2"/>
                </a:xfrm>
                <a:prstGeom prst="rect">
                  <a:avLst/>
                </a:prstGeom>
                <a:solidFill>
                  <a:srgbClr val="C99A4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0" y="4093"/>
                  <a:ext cx="353" cy="2"/>
                </a:xfrm>
                <a:prstGeom prst="rect">
                  <a:avLst/>
                </a:prstGeom>
                <a:solidFill>
                  <a:srgbClr val="CC9D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0" y="4095"/>
                  <a:ext cx="353" cy="1"/>
                </a:xfrm>
                <a:prstGeom prst="rect">
                  <a:avLst/>
                </a:prstGeom>
                <a:solidFill>
                  <a:srgbClr val="CC9E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Rectangle 203"/>
                <p:cNvSpPr>
                  <a:spLocks noChangeArrowheads="1"/>
                </p:cNvSpPr>
                <p:nvPr/>
              </p:nvSpPr>
              <p:spPr bwMode="auto">
                <a:xfrm>
                  <a:off x="240" y="4096"/>
                  <a:ext cx="353" cy="2"/>
                </a:xfrm>
                <a:prstGeom prst="rect">
                  <a:avLst/>
                </a:prstGeom>
                <a:solidFill>
                  <a:srgbClr val="CFA0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Rectangle 204"/>
                <p:cNvSpPr>
                  <a:spLocks noChangeArrowheads="1"/>
                </p:cNvSpPr>
                <p:nvPr/>
              </p:nvSpPr>
              <p:spPr bwMode="auto">
                <a:xfrm>
                  <a:off x="240" y="4098"/>
                  <a:ext cx="353" cy="2"/>
                </a:xfrm>
                <a:prstGeom prst="rect">
                  <a:avLst/>
                </a:prstGeom>
                <a:solidFill>
                  <a:srgbClr val="CFA14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Rectangle 205"/>
                <p:cNvSpPr>
                  <a:spLocks noChangeArrowheads="1"/>
                </p:cNvSpPr>
                <p:nvPr/>
              </p:nvSpPr>
              <p:spPr bwMode="auto">
                <a:xfrm>
                  <a:off x="240" y="4100"/>
                  <a:ext cx="353" cy="1"/>
                </a:xfrm>
                <a:prstGeom prst="rect">
                  <a:avLst/>
                </a:prstGeom>
                <a:solidFill>
                  <a:srgbClr val="CFA2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" name="Rectangle 207"/>
              <p:cNvSpPr>
                <a:spLocks noChangeArrowheads="1"/>
              </p:cNvSpPr>
              <p:nvPr/>
            </p:nvSpPr>
            <p:spPr bwMode="auto">
              <a:xfrm>
                <a:off x="240" y="4101"/>
                <a:ext cx="353" cy="2"/>
              </a:xfrm>
              <a:prstGeom prst="rect">
                <a:avLst/>
              </a:prstGeom>
              <a:solidFill>
                <a:srgbClr val="D1A4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8"/>
              <p:cNvSpPr>
                <a:spLocks noChangeArrowheads="1"/>
              </p:cNvSpPr>
              <p:nvPr/>
            </p:nvSpPr>
            <p:spPr bwMode="auto">
              <a:xfrm>
                <a:off x="240" y="4103"/>
                <a:ext cx="353" cy="2"/>
              </a:xfrm>
              <a:prstGeom prst="rect">
                <a:avLst/>
              </a:prstGeom>
              <a:solidFill>
                <a:srgbClr val="D1A5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09"/>
              <p:cNvSpPr>
                <a:spLocks noChangeArrowheads="1"/>
              </p:cNvSpPr>
              <p:nvPr/>
            </p:nvSpPr>
            <p:spPr bwMode="auto">
              <a:xfrm>
                <a:off x="240" y="4105"/>
                <a:ext cx="353" cy="1"/>
              </a:xfrm>
              <a:prstGeom prst="rect">
                <a:avLst/>
              </a:prstGeom>
              <a:solidFill>
                <a:srgbClr val="D6AA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10"/>
              <p:cNvSpPr>
                <a:spLocks noChangeArrowheads="1"/>
              </p:cNvSpPr>
              <p:nvPr/>
            </p:nvSpPr>
            <p:spPr bwMode="auto">
              <a:xfrm>
                <a:off x="240" y="4106"/>
                <a:ext cx="353" cy="2"/>
              </a:xfrm>
              <a:prstGeom prst="rect">
                <a:avLst/>
              </a:prstGeom>
              <a:solidFill>
                <a:srgbClr val="D6AA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1"/>
              <p:cNvSpPr>
                <a:spLocks noChangeArrowheads="1"/>
              </p:cNvSpPr>
              <p:nvPr/>
            </p:nvSpPr>
            <p:spPr bwMode="auto">
              <a:xfrm>
                <a:off x="240" y="4108"/>
                <a:ext cx="353" cy="2"/>
              </a:xfrm>
              <a:prstGeom prst="rect">
                <a:avLst/>
              </a:prstGeom>
              <a:solidFill>
                <a:srgbClr val="D6AB5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212"/>
              <p:cNvSpPr>
                <a:spLocks noChangeArrowheads="1"/>
              </p:cNvSpPr>
              <p:nvPr/>
            </p:nvSpPr>
            <p:spPr bwMode="auto">
              <a:xfrm>
                <a:off x="240" y="4110"/>
                <a:ext cx="353" cy="1"/>
              </a:xfrm>
              <a:prstGeom prst="rect">
                <a:avLst/>
              </a:prstGeom>
              <a:solidFill>
                <a:srgbClr val="D9AE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13"/>
              <p:cNvSpPr>
                <a:spLocks noChangeArrowheads="1"/>
              </p:cNvSpPr>
              <p:nvPr/>
            </p:nvSpPr>
            <p:spPr bwMode="auto">
              <a:xfrm>
                <a:off x="240" y="4111"/>
                <a:ext cx="353" cy="2"/>
              </a:xfrm>
              <a:prstGeom prst="rect">
                <a:avLst/>
              </a:prstGeom>
              <a:solidFill>
                <a:srgbClr val="D9AE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4"/>
              <p:cNvSpPr>
                <a:spLocks noChangeArrowheads="1"/>
              </p:cNvSpPr>
              <p:nvPr/>
            </p:nvSpPr>
            <p:spPr bwMode="auto">
              <a:xfrm>
                <a:off x="240" y="4113"/>
                <a:ext cx="353" cy="2"/>
              </a:xfrm>
              <a:prstGeom prst="rect">
                <a:avLst/>
              </a:prstGeom>
              <a:solidFill>
                <a:srgbClr val="DBB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15"/>
              <p:cNvSpPr>
                <a:spLocks noChangeArrowheads="1"/>
              </p:cNvSpPr>
              <p:nvPr/>
            </p:nvSpPr>
            <p:spPr bwMode="auto">
              <a:xfrm>
                <a:off x="240" y="4115"/>
                <a:ext cx="353" cy="1"/>
              </a:xfrm>
              <a:prstGeom prst="rect">
                <a:avLst/>
              </a:prstGeom>
              <a:solidFill>
                <a:srgbClr val="DBB1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16"/>
              <p:cNvSpPr>
                <a:spLocks noChangeArrowheads="1"/>
              </p:cNvSpPr>
              <p:nvPr/>
            </p:nvSpPr>
            <p:spPr bwMode="auto">
              <a:xfrm>
                <a:off x="240" y="4116"/>
                <a:ext cx="353" cy="2"/>
              </a:xfrm>
              <a:prstGeom prst="rect">
                <a:avLst/>
              </a:prstGeom>
              <a:solidFill>
                <a:srgbClr val="DBB4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17"/>
              <p:cNvSpPr>
                <a:spLocks noChangeArrowheads="1"/>
              </p:cNvSpPr>
              <p:nvPr/>
            </p:nvSpPr>
            <p:spPr bwMode="auto">
              <a:xfrm>
                <a:off x="240" y="4118"/>
                <a:ext cx="353" cy="2"/>
              </a:xfrm>
              <a:prstGeom prst="rect">
                <a:avLst/>
              </a:prstGeom>
              <a:solidFill>
                <a:srgbClr val="DEB7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18"/>
              <p:cNvSpPr>
                <a:spLocks noChangeArrowheads="1"/>
              </p:cNvSpPr>
              <p:nvPr/>
            </p:nvSpPr>
            <p:spPr bwMode="auto">
              <a:xfrm>
                <a:off x="240" y="4120"/>
                <a:ext cx="353" cy="1"/>
              </a:xfrm>
              <a:prstGeom prst="rect">
                <a:avLst/>
              </a:prstGeom>
              <a:solidFill>
                <a:srgbClr val="DEB7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19"/>
              <p:cNvSpPr>
                <a:spLocks noChangeArrowheads="1"/>
              </p:cNvSpPr>
              <p:nvPr/>
            </p:nvSpPr>
            <p:spPr bwMode="auto">
              <a:xfrm>
                <a:off x="240" y="4121"/>
                <a:ext cx="353" cy="2"/>
              </a:xfrm>
              <a:prstGeom prst="rect">
                <a:avLst/>
              </a:prstGeom>
              <a:solidFill>
                <a:srgbClr val="E0BA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20"/>
              <p:cNvSpPr>
                <a:spLocks noChangeArrowheads="1"/>
              </p:cNvSpPr>
              <p:nvPr/>
            </p:nvSpPr>
            <p:spPr bwMode="auto">
              <a:xfrm>
                <a:off x="240" y="4123"/>
                <a:ext cx="353" cy="2"/>
              </a:xfrm>
              <a:prstGeom prst="rect">
                <a:avLst/>
              </a:prstGeom>
              <a:solidFill>
                <a:srgbClr val="E0BA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21"/>
              <p:cNvSpPr>
                <a:spLocks noChangeArrowheads="1"/>
              </p:cNvSpPr>
              <p:nvPr/>
            </p:nvSpPr>
            <p:spPr bwMode="auto">
              <a:xfrm>
                <a:off x="240" y="4125"/>
                <a:ext cx="353" cy="1"/>
              </a:xfrm>
              <a:prstGeom prst="rect">
                <a:avLst/>
              </a:prstGeom>
              <a:solidFill>
                <a:srgbClr val="E3BD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22"/>
              <p:cNvSpPr>
                <a:spLocks noChangeArrowheads="1"/>
              </p:cNvSpPr>
              <p:nvPr/>
            </p:nvSpPr>
            <p:spPr bwMode="auto">
              <a:xfrm>
                <a:off x="240" y="4126"/>
                <a:ext cx="353" cy="2"/>
              </a:xfrm>
              <a:prstGeom prst="rect">
                <a:avLst/>
              </a:prstGeom>
              <a:solidFill>
                <a:srgbClr val="E3BF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23"/>
              <p:cNvSpPr>
                <a:spLocks noChangeArrowheads="1"/>
              </p:cNvSpPr>
              <p:nvPr/>
            </p:nvSpPr>
            <p:spPr bwMode="auto">
              <a:xfrm>
                <a:off x="240" y="4128"/>
                <a:ext cx="353" cy="2"/>
              </a:xfrm>
              <a:prstGeom prst="rect">
                <a:avLst/>
              </a:prstGeom>
              <a:solidFill>
                <a:srgbClr val="E3C0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24"/>
              <p:cNvSpPr>
                <a:spLocks noChangeArrowheads="1"/>
              </p:cNvSpPr>
              <p:nvPr/>
            </p:nvSpPr>
            <p:spPr bwMode="auto">
              <a:xfrm>
                <a:off x="240" y="4130"/>
                <a:ext cx="353" cy="1"/>
              </a:xfrm>
              <a:prstGeom prst="rect">
                <a:avLst/>
              </a:prstGeom>
              <a:solidFill>
                <a:srgbClr val="E6C3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25"/>
              <p:cNvSpPr>
                <a:spLocks noChangeArrowheads="1"/>
              </p:cNvSpPr>
              <p:nvPr/>
            </p:nvSpPr>
            <p:spPr bwMode="auto">
              <a:xfrm>
                <a:off x="240" y="4131"/>
                <a:ext cx="353" cy="2"/>
              </a:xfrm>
              <a:prstGeom prst="rect">
                <a:avLst/>
              </a:prstGeom>
              <a:solidFill>
                <a:srgbClr val="E6C3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26"/>
              <p:cNvSpPr>
                <a:spLocks noChangeArrowheads="1"/>
              </p:cNvSpPr>
              <p:nvPr/>
            </p:nvSpPr>
            <p:spPr bwMode="auto">
              <a:xfrm>
                <a:off x="240" y="4133"/>
                <a:ext cx="353" cy="2"/>
              </a:xfrm>
              <a:prstGeom prst="rect">
                <a:avLst/>
              </a:prstGeom>
              <a:solidFill>
                <a:srgbClr val="E8C6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27"/>
              <p:cNvSpPr>
                <a:spLocks noChangeArrowheads="1"/>
              </p:cNvSpPr>
              <p:nvPr/>
            </p:nvSpPr>
            <p:spPr bwMode="auto">
              <a:xfrm>
                <a:off x="240" y="4135"/>
                <a:ext cx="353" cy="1"/>
              </a:xfrm>
              <a:prstGeom prst="rect">
                <a:avLst/>
              </a:prstGeom>
              <a:solidFill>
                <a:srgbClr val="E8C6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28"/>
              <p:cNvSpPr>
                <a:spLocks noChangeArrowheads="1"/>
              </p:cNvSpPr>
              <p:nvPr/>
            </p:nvSpPr>
            <p:spPr bwMode="auto">
              <a:xfrm>
                <a:off x="240" y="4136"/>
                <a:ext cx="353" cy="2"/>
              </a:xfrm>
              <a:prstGeom prst="rect">
                <a:avLst/>
              </a:prstGeom>
              <a:solidFill>
                <a:srgbClr val="E8C7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29"/>
              <p:cNvSpPr>
                <a:spLocks noChangeArrowheads="1"/>
              </p:cNvSpPr>
              <p:nvPr/>
            </p:nvSpPr>
            <p:spPr bwMode="auto">
              <a:xfrm>
                <a:off x="240" y="4138"/>
                <a:ext cx="353" cy="1"/>
              </a:xfrm>
              <a:prstGeom prst="rect">
                <a:avLst/>
              </a:prstGeom>
              <a:solidFill>
                <a:srgbClr val="EBCB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30"/>
              <p:cNvSpPr>
                <a:spLocks noChangeArrowheads="1"/>
              </p:cNvSpPr>
              <p:nvPr/>
            </p:nvSpPr>
            <p:spPr bwMode="auto">
              <a:xfrm>
                <a:off x="240" y="4139"/>
                <a:ext cx="353" cy="2"/>
              </a:xfrm>
              <a:prstGeom prst="rect">
                <a:avLst/>
              </a:prstGeom>
              <a:solidFill>
                <a:srgbClr val="EBCC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31"/>
              <p:cNvSpPr>
                <a:spLocks noChangeArrowheads="1"/>
              </p:cNvSpPr>
              <p:nvPr/>
            </p:nvSpPr>
            <p:spPr bwMode="auto">
              <a:xfrm>
                <a:off x="240" y="4141"/>
                <a:ext cx="353" cy="2"/>
              </a:xfrm>
              <a:prstGeom prst="rect">
                <a:avLst/>
              </a:prstGeom>
              <a:solidFill>
                <a:srgbClr val="EDC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232"/>
              <p:cNvSpPr>
                <a:spLocks noChangeArrowheads="1"/>
              </p:cNvSpPr>
              <p:nvPr/>
            </p:nvSpPr>
            <p:spPr bwMode="auto">
              <a:xfrm>
                <a:off x="240" y="4143"/>
                <a:ext cx="353" cy="1"/>
              </a:xfrm>
              <a:prstGeom prst="rect">
                <a:avLst/>
              </a:prstGeom>
              <a:solidFill>
                <a:srgbClr val="EDCF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33"/>
              <p:cNvSpPr>
                <a:spLocks noChangeArrowheads="1"/>
              </p:cNvSpPr>
              <p:nvPr/>
            </p:nvSpPr>
            <p:spPr bwMode="auto">
              <a:xfrm>
                <a:off x="240" y="4144"/>
                <a:ext cx="353" cy="2"/>
              </a:xfrm>
              <a:prstGeom prst="rect">
                <a:avLst/>
              </a:prstGeom>
              <a:solidFill>
                <a:srgbClr val="EDCF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34"/>
              <p:cNvSpPr>
                <a:spLocks noChangeArrowheads="1"/>
              </p:cNvSpPr>
              <p:nvPr/>
            </p:nvSpPr>
            <p:spPr bwMode="auto">
              <a:xfrm>
                <a:off x="240" y="4146"/>
                <a:ext cx="353" cy="2"/>
              </a:xfrm>
              <a:prstGeom prst="rect">
                <a:avLst/>
              </a:prstGeom>
              <a:solidFill>
                <a:srgbClr val="F0D2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35"/>
              <p:cNvSpPr>
                <a:spLocks noChangeArrowheads="1"/>
              </p:cNvSpPr>
              <p:nvPr/>
            </p:nvSpPr>
            <p:spPr bwMode="auto">
              <a:xfrm>
                <a:off x="240" y="4148"/>
                <a:ext cx="353" cy="1"/>
              </a:xfrm>
              <a:prstGeom prst="rect">
                <a:avLst/>
              </a:prstGeom>
              <a:solidFill>
                <a:srgbClr val="F0D5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36"/>
              <p:cNvSpPr>
                <a:spLocks noChangeArrowheads="1"/>
              </p:cNvSpPr>
              <p:nvPr/>
            </p:nvSpPr>
            <p:spPr bwMode="auto">
              <a:xfrm>
                <a:off x="240" y="4149"/>
                <a:ext cx="353" cy="2"/>
              </a:xfrm>
              <a:prstGeom prst="rect">
                <a:avLst/>
              </a:prstGeom>
              <a:solidFill>
                <a:srgbClr val="F2D7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37"/>
              <p:cNvSpPr>
                <a:spLocks noChangeArrowheads="1"/>
              </p:cNvSpPr>
              <p:nvPr/>
            </p:nvSpPr>
            <p:spPr bwMode="auto">
              <a:xfrm>
                <a:off x="240" y="4151"/>
                <a:ext cx="353" cy="2"/>
              </a:xfrm>
              <a:prstGeom prst="rect">
                <a:avLst/>
              </a:prstGeom>
              <a:solidFill>
                <a:srgbClr val="F2D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38"/>
              <p:cNvSpPr>
                <a:spLocks noChangeArrowheads="1"/>
              </p:cNvSpPr>
              <p:nvPr/>
            </p:nvSpPr>
            <p:spPr bwMode="auto">
              <a:xfrm>
                <a:off x="240" y="4153"/>
                <a:ext cx="353" cy="1"/>
              </a:xfrm>
              <a:prstGeom prst="rect">
                <a:avLst/>
              </a:prstGeom>
              <a:solidFill>
                <a:srgbClr val="F2D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39"/>
              <p:cNvSpPr>
                <a:spLocks noChangeArrowheads="1"/>
              </p:cNvSpPr>
              <p:nvPr/>
            </p:nvSpPr>
            <p:spPr bwMode="auto">
              <a:xfrm>
                <a:off x="240" y="4154"/>
                <a:ext cx="353" cy="2"/>
              </a:xfrm>
              <a:prstGeom prst="rect">
                <a:avLst/>
              </a:prstGeom>
              <a:solidFill>
                <a:srgbClr val="F5DB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40"/>
              <p:cNvSpPr>
                <a:spLocks noChangeArrowheads="1"/>
              </p:cNvSpPr>
              <p:nvPr/>
            </p:nvSpPr>
            <p:spPr bwMode="auto">
              <a:xfrm>
                <a:off x="240" y="4156"/>
                <a:ext cx="353" cy="2"/>
              </a:xfrm>
              <a:prstGeom prst="rect">
                <a:avLst/>
              </a:prstGeom>
              <a:solidFill>
                <a:srgbClr val="F5DC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41"/>
              <p:cNvSpPr>
                <a:spLocks noChangeArrowheads="1"/>
              </p:cNvSpPr>
              <p:nvPr/>
            </p:nvSpPr>
            <p:spPr bwMode="auto">
              <a:xfrm>
                <a:off x="240" y="4158"/>
                <a:ext cx="353" cy="1"/>
              </a:xfrm>
              <a:prstGeom prst="rect">
                <a:avLst/>
              </a:prstGeom>
              <a:solidFill>
                <a:srgbClr val="F7DF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42"/>
              <p:cNvSpPr>
                <a:spLocks noChangeArrowheads="1"/>
              </p:cNvSpPr>
              <p:nvPr/>
            </p:nvSpPr>
            <p:spPr bwMode="auto">
              <a:xfrm>
                <a:off x="240" y="4159"/>
                <a:ext cx="353" cy="2"/>
              </a:xfrm>
              <a:prstGeom prst="rect">
                <a:avLst/>
              </a:prstGeom>
              <a:solidFill>
                <a:srgbClr val="F7E0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43"/>
              <p:cNvSpPr>
                <a:spLocks noChangeArrowheads="1"/>
              </p:cNvSpPr>
              <p:nvPr/>
            </p:nvSpPr>
            <p:spPr bwMode="auto">
              <a:xfrm>
                <a:off x="240" y="4161"/>
                <a:ext cx="353" cy="2"/>
              </a:xfrm>
              <a:prstGeom prst="rect">
                <a:avLst/>
              </a:prstGeom>
              <a:solidFill>
                <a:srgbClr val="FAE3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244"/>
              <p:cNvSpPr>
                <a:spLocks noChangeArrowheads="1"/>
              </p:cNvSpPr>
              <p:nvPr/>
            </p:nvSpPr>
            <p:spPr bwMode="auto">
              <a:xfrm>
                <a:off x="240" y="4163"/>
                <a:ext cx="353" cy="1"/>
              </a:xfrm>
              <a:prstGeom prst="rect">
                <a:avLst/>
              </a:prstGeom>
              <a:solidFill>
                <a:srgbClr val="FAE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245"/>
              <p:cNvSpPr>
                <a:spLocks noChangeArrowheads="1"/>
              </p:cNvSpPr>
              <p:nvPr/>
            </p:nvSpPr>
            <p:spPr bwMode="auto">
              <a:xfrm>
                <a:off x="240" y="4164"/>
                <a:ext cx="353" cy="2"/>
              </a:xfrm>
              <a:prstGeom prst="rect">
                <a:avLst/>
              </a:prstGeom>
              <a:solidFill>
                <a:srgbClr val="FAE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46"/>
              <p:cNvSpPr>
                <a:spLocks noChangeArrowheads="1"/>
              </p:cNvSpPr>
              <p:nvPr/>
            </p:nvSpPr>
            <p:spPr bwMode="auto">
              <a:xfrm>
                <a:off x="240" y="4166"/>
                <a:ext cx="353" cy="2"/>
              </a:xfrm>
              <a:prstGeom prst="rect">
                <a:avLst/>
              </a:prstGeom>
              <a:solidFill>
                <a:srgbClr val="FCE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47"/>
              <p:cNvSpPr>
                <a:spLocks noChangeArrowheads="1"/>
              </p:cNvSpPr>
              <p:nvPr/>
            </p:nvSpPr>
            <p:spPr bwMode="auto">
              <a:xfrm>
                <a:off x="240" y="4168"/>
                <a:ext cx="353" cy="1"/>
              </a:xfrm>
              <a:prstGeom prst="rect">
                <a:avLst/>
              </a:prstGeom>
              <a:solidFill>
                <a:srgbClr val="FCE8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248"/>
              <p:cNvSpPr>
                <a:spLocks noChangeArrowheads="1"/>
              </p:cNvSpPr>
              <p:nvPr/>
            </p:nvSpPr>
            <p:spPr bwMode="auto">
              <a:xfrm>
                <a:off x="240" y="4169"/>
                <a:ext cx="353" cy="2"/>
              </a:xfrm>
              <a:prstGeom prst="rect">
                <a:avLst/>
              </a:prstGeom>
              <a:solidFill>
                <a:srgbClr val="FFEB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249"/>
              <p:cNvSpPr>
                <a:spLocks noChangeShapeType="1"/>
              </p:cNvSpPr>
              <p:nvPr/>
            </p:nvSpPr>
            <p:spPr bwMode="auto">
              <a:xfrm>
                <a:off x="593" y="416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52400" y="5410200"/>
              <a:ext cx="21350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Tree Cover Density</a:t>
              </a:r>
              <a:endParaRPr lang="en-US" sz="2000" dirty="0"/>
            </a:p>
          </p:txBody>
        </p:sp>
      </p:grpSp>
      <p:grpSp>
        <p:nvGrpSpPr>
          <p:cNvPr id="258" name="Group 252"/>
          <p:cNvGrpSpPr>
            <a:grpSpLocks noChangeAspect="1"/>
          </p:cNvGrpSpPr>
          <p:nvPr/>
        </p:nvGrpSpPr>
        <p:grpSpPr bwMode="auto">
          <a:xfrm>
            <a:off x="2573337" y="5257811"/>
            <a:ext cx="5146676" cy="428626"/>
            <a:chOff x="1621" y="3312"/>
            <a:chExt cx="3242" cy="270"/>
          </a:xfrm>
        </p:grpSpPr>
        <p:sp>
          <p:nvSpPr>
            <p:cNvPr id="259" name="AutoShape 251"/>
            <p:cNvSpPr>
              <a:spLocks noChangeAspect="1" noChangeArrowheads="1" noTextEdit="1"/>
            </p:cNvSpPr>
            <p:nvPr/>
          </p:nvSpPr>
          <p:spPr bwMode="auto">
            <a:xfrm>
              <a:off x="1632" y="3312"/>
              <a:ext cx="30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53"/>
            <p:cNvSpPr>
              <a:spLocks noChangeArrowheads="1"/>
            </p:cNvSpPr>
            <p:nvPr/>
          </p:nvSpPr>
          <p:spPr bwMode="auto">
            <a:xfrm>
              <a:off x="1676" y="3462"/>
              <a:ext cx="153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254"/>
            <p:cNvSpPr>
              <a:spLocks noChangeArrowheads="1"/>
            </p:cNvSpPr>
            <p:nvPr/>
          </p:nvSpPr>
          <p:spPr bwMode="auto">
            <a:xfrm>
              <a:off x="1829" y="3462"/>
              <a:ext cx="153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55"/>
            <p:cNvSpPr>
              <a:spLocks noChangeArrowheads="1"/>
            </p:cNvSpPr>
            <p:nvPr/>
          </p:nvSpPr>
          <p:spPr bwMode="auto">
            <a:xfrm>
              <a:off x="1982" y="3462"/>
              <a:ext cx="153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56"/>
            <p:cNvSpPr>
              <a:spLocks noChangeArrowheads="1"/>
            </p:cNvSpPr>
            <p:nvPr/>
          </p:nvSpPr>
          <p:spPr bwMode="auto">
            <a:xfrm>
              <a:off x="2135" y="3462"/>
              <a:ext cx="152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257"/>
            <p:cNvSpPr>
              <a:spLocks noChangeArrowheads="1"/>
            </p:cNvSpPr>
            <p:nvPr/>
          </p:nvSpPr>
          <p:spPr bwMode="auto">
            <a:xfrm>
              <a:off x="2287" y="3462"/>
              <a:ext cx="610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258"/>
            <p:cNvSpPr>
              <a:spLocks noChangeArrowheads="1"/>
            </p:cNvSpPr>
            <p:nvPr/>
          </p:nvSpPr>
          <p:spPr bwMode="auto">
            <a:xfrm>
              <a:off x="2897" y="3462"/>
              <a:ext cx="611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259"/>
            <p:cNvSpPr>
              <a:spLocks noChangeArrowheads="1"/>
            </p:cNvSpPr>
            <p:nvPr/>
          </p:nvSpPr>
          <p:spPr bwMode="auto">
            <a:xfrm>
              <a:off x="3508" y="3462"/>
              <a:ext cx="611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260"/>
            <p:cNvSpPr>
              <a:spLocks noChangeArrowheads="1"/>
            </p:cNvSpPr>
            <p:nvPr/>
          </p:nvSpPr>
          <p:spPr bwMode="auto">
            <a:xfrm>
              <a:off x="1621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8" name="Rectangle 261"/>
            <p:cNvSpPr>
              <a:spLocks noChangeArrowheads="1"/>
            </p:cNvSpPr>
            <p:nvPr/>
          </p:nvSpPr>
          <p:spPr bwMode="auto">
            <a:xfrm>
              <a:off x="2232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9" name="Rectangle 262"/>
            <p:cNvSpPr>
              <a:spLocks noChangeArrowheads="1"/>
            </p:cNvSpPr>
            <p:nvPr/>
          </p:nvSpPr>
          <p:spPr bwMode="auto">
            <a:xfrm>
              <a:off x="2842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" name="Rectangle 263"/>
            <p:cNvSpPr>
              <a:spLocks noChangeArrowheads="1"/>
            </p:cNvSpPr>
            <p:nvPr/>
          </p:nvSpPr>
          <p:spPr bwMode="auto">
            <a:xfrm>
              <a:off x="3423" y="3312"/>
              <a:ext cx="17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" name="Rectangle 264"/>
            <p:cNvSpPr>
              <a:spLocks noChangeArrowheads="1"/>
            </p:cNvSpPr>
            <p:nvPr/>
          </p:nvSpPr>
          <p:spPr bwMode="auto">
            <a:xfrm>
              <a:off x="4034" y="3312"/>
              <a:ext cx="17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" name="Rectangle 265"/>
            <p:cNvSpPr>
              <a:spLocks noChangeArrowheads="1"/>
            </p:cNvSpPr>
            <p:nvPr/>
          </p:nvSpPr>
          <p:spPr bwMode="auto">
            <a:xfrm>
              <a:off x="1927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" name="Rectangle 266"/>
            <p:cNvSpPr>
              <a:spLocks noChangeArrowheads="1"/>
            </p:cNvSpPr>
            <p:nvPr/>
          </p:nvSpPr>
          <p:spPr bwMode="auto">
            <a:xfrm>
              <a:off x="4176" y="3408"/>
              <a:ext cx="68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Kilometers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74" name="Picture 2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6" y="5791200"/>
            <a:ext cx="808969" cy="8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06" y="274638"/>
            <a:ext cx="8891016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Predictive Model of Tree Cover </a:t>
            </a:r>
            <a:endParaRPr lang="en-US" dirty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1143000"/>
            <a:ext cx="8933688" cy="4059936"/>
          </a:xfrm>
          <a:prstGeom prst="rect">
            <a:avLst/>
          </a:prstGeom>
        </p:spPr>
      </p:pic>
      <p:grpSp>
        <p:nvGrpSpPr>
          <p:cNvPr id="255" name="Group 254"/>
          <p:cNvGrpSpPr/>
          <p:nvPr/>
        </p:nvGrpSpPr>
        <p:grpSpPr>
          <a:xfrm>
            <a:off x="152400" y="5410200"/>
            <a:ext cx="2135008" cy="1343027"/>
            <a:chOff x="152400" y="5410200"/>
            <a:chExt cx="2135008" cy="1343027"/>
          </a:xfrm>
        </p:grpSpPr>
        <p:grpSp>
          <p:nvGrpSpPr>
            <p:cNvPr id="1029" name="Group 5"/>
            <p:cNvGrpSpPr>
              <a:grpSpLocks noChangeAspect="1"/>
            </p:cNvGrpSpPr>
            <p:nvPr/>
          </p:nvGrpSpPr>
          <p:grpSpPr bwMode="auto">
            <a:xfrm>
              <a:off x="685800" y="5867400"/>
              <a:ext cx="1339850" cy="885827"/>
              <a:chOff x="240" y="3696"/>
              <a:chExt cx="844" cy="558"/>
            </a:xfrm>
          </p:grpSpPr>
          <p:sp>
            <p:nvSpPr>
              <p:cNvPr id="102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40" y="3744"/>
                <a:ext cx="774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30" name="Group 206"/>
              <p:cNvGrpSpPr>
                <a:grpSpLocks/>
              </p:cNvGrpSpPr>
              <p:nvPr/>
            </p:nvGrpSpPr>
            <p:grpSpPr bwMode="auto">
              <a:xfrm>
                <a:off x="240" y="3696"/>
                <a:ext cx="844" cy="558"/>
                <a:chOff x="240" y="3696"/>
                <a:chExt cx="844" cy="558"/>
              </a:xfrm>
            </p:grpSpPr>
            <p:sp>
              <p:nvSpPr>
                <p:cNvPr id="1030" name="Rectangle 6"/>
                <p:cNvSpPr>
                  <a:spLocks noChangeArrowheads="1"/>
                </p:cNvSpPr>
                <p:nvPr/>
              </p:nvSpPr>
              <p:spPr bwMode="auto">
                <a:xfrm>
                  <a:off x="672" y="3696"/>
                  <a:ext cx="41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100 %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31" name="Rectangle 7"/>
                <p:cNvSpPr>
                  <a:spLocks noChangeArrowheads="1"/>
                </p:cNvSpPr>
                <p:nvPr/>
              </p:nvSpPr>
              <p:spPr bwMode="auto">
                <a:xfrm>
                  <a:off x="672" y="4080"/>
                  <a:ext cx="25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0 %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32" name="Rectangle 8"/>
                <p:cNvSpPr>
                  <a:spLocks noChangeArrowheads="1"/>
                </p:cNvSpPr>
                <p:nvPr/>
              </p:nvSpPr>
              <p:spPr bwMode="auto">
                <a:xfrm>
                  <a:off x="672" y="3888"/>
                  <a:ext cx="331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</a:rPr>
                    <a:t>50 %</a:t>
                  </a:r>
                  <a:endPara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593" y="3777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Rectangle 10"/>
                <p:cNvSpPr>
                  <a:spLocks noChangeArrowheads="1"/>
                </p:cNvSpPr>
                <p:nvPr/>
              </p:nvSpPr>
              <p:spPr bwMode="auto">
                <a:xfrm>
                  <a:off x="240" y="3777"/>
                  <a:ext cx="353" cy="2"/>
                </a:xfrm>
                <a:prstGeom prst="rect">
                  <a:avLst/>
                </a:prstGeom>
                <a:solidFill>
                  <a:srgbClr val="38A8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" y="3779"/>
                  <a:ext cx="353" cy="2"/>
                </a:xfrm>
                <a:prstGeom prst="rect">
                  <a:avLst/>
                </a:prstGeom>
                <a:solidFill>
                  <a:srgbClr val="39A80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240" y="3781"/>
                  <a:ext cx="353" cy="1"/>
                </a:xfrm>
                <a:prstGeom prst="rect">
                  <a:avLst/>
                </a:prstGeom>
                <a:solidFill>
                  <a:srgbClr val="3AA80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" y="3782"/>
                  <a:ext cx="353" cy="2"/>
                </a:xfrm>
                <a:prstGeom prst="rect">
                  <a:avLst/>
                </a:prstGeom>
                <a:solidFill>
                  <a:srgbClr val="3CAB0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Rectangle 14"/>
                <p:cNvSpPr>
                  <a:spLocks noChangeArrowheads="1"/>
                </p:cNvSpPr>
                <p:nvPr/>
              </p:nvSpPr>
              <p:spPr bwMode="auto">
                <a:xfrm>
                  <a:off x="240" y="3784"/>
                  <a:ext cx="353" cy="2"/>
                </a:xfrm>
                <a:prstGeom prst="rect">
                  <a:avLst/>
                </a:prstGeom>
                <a:solidFill>
                  <a:srgbClr val="3EAB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Rectangle 15"/>
                <p:cNvSpPr>
                  <a:spLocks noChangeArrowheads="1"/>
                </p:cNvSpPr>
                <p:nvPr/>
              </p:nvSpPr>
              <p:spPr bwMode="auto">
                <a:xfrm>
                  <a:off x="240" y="3786"/>
                  <a:ext cx="353" cy="1"/>
                </a:xfrm>
                <a:prstGeom prst="rect">
                  <a:avLst/>
                </a:prstGeom>
                <a:solidFill>
                  <a:srgbClr val="3EAD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Rectangle 16"/>
                <p:cNvSpPr>
                  <a:spLocks noChangeArrowheads="1"/>
                </p:cNvSpPr>
                <p:nvPr/>
              </p:nvSpPr>
              <p:spPr bwMode="auto">
                <a:xfrm>
                  <a:off x="240" y="3787"/>
                  <a:ext cx="353" cy="2"/>
                </a:xfrm>
                <a:prstGeom prst="rect">
                  <a:avLst/>
                </a:prstGeom>
                <a:solidFill>
                  <a:srgbClr val="40AD0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" y="3789"/>
                  <a:ext cx="353" cy="2"/>
                </a:xfrm>
                <a:prstGeom prst="rect">
                  <a:avLst/>
                </a:prstGeom>
                <a:solidFill>
                  <a:srgbClr val="41AD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Rectangle 18"/>
                <p:cNvSpPr>
                  <a:spLocks noChangeArrowheads="1"/>
                </p:cNvSpPr>
                <p:nvPr/>
              </p:nvSpPr>
              <p:spPr bwMode="auto">
                <a:xfrm>
                  <a:off x="240" y="3791"/>
                  <a:ext cx="353" cy="1"/>
                </a:xfrm>
                <a:prstGeom prst="rect">
                  <a:avLst/>
                </a:prstGeom>
                <a:solidFill>
                  <a:srgbClr val="43B0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" y="3792"/>
                  <a:ext cx="353" cy="2"/>
                </a:xfrm>
                <a:prstGeom prst="rect">
                  <a:avLst/>
                </a:prstGeom>
                <a:solidFill>
                  <a:srgbClr val="43B0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Rectangle 20"/>
                <p:cNvSpPr>
                  <a:spLocks noChangeArrowheads="1"/>
                </p:cNvSpPr>
                <p:nvPr/>
              </p:nvSpPr>
              <p:spPr bwMode="auto">
                <a:xfrm>
                  <a:off x="240" y="3794"/>
                  <a:ext cx="353" cy="2"/>
                </a:xfrm>
                <a:prstGeom prst="rect">
                  <a:avLst/>
                </a:prstGeom>
                <a:solidFill>
                  <a:srgbClr val="45B30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" y="3796"/>
                  <a:ext cx="353" cy="1"/>
                </a:xfrm>
                <a:prstGeom prst="rect">
                  <a:avLst/>
                </a:prstGeom>
                <a:solidFill>
                  <a:srgbClr val="46B31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0" y="3797"/>
                  <a:ext cx="353" cy="2"/>
                </a:xfrm>
                <a:prstGeom prst="rect">
                  <a:avLst/>
                </a:prstGeom>
                <a:solidFill>
                  <a:srgbClr val="48B51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Rectangle 23"/>
                <p:cNvSpPr>
                  <a:spLocks noChangeArrowheads="1"/>
                </p:cNvSpPr>
                <p:nvPr/>
              </p:nvSpPr>
              <p:spPr bwMode="auto">
                <a:xfrm>
                  <a:off x="240" y="3799"/>
                  <a:ext cx="353" cy="1"/>
                </a:xfrm>
                <a:prstGeom prst="rect">
                  <a:avLst/>
                </a:prstGeom>
                <a:solidFill>
                  <a:srgbClr val="48B51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Rectangle 24"/>
                <p:cNvSpPr>
                  <a:spLocks noChangeArrowheads="1"/>
                </p:cNvSpPr>
                <p:nvPr/>
              </p:nvSpPr>
              <p:spPr bwMode="auto">
                <a:xfrm>
                  <a:off x="240" y="3800"/>
                  <a:ext cx="353" cy="2"/>
                </a:xfrm>
                <a:prstGeom prst="rect">
                  <a:avLst/>
                </a:prstGeom>
                <a:solidFill>
                  <a:srgbClr val="4AB5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Rectangle 25"/>
                <p:cNvSpPr>
                  <a:spLocks noChangeArrowheads="1"/>
                </p:cNvSpPr>
                <p:nvPr/>
              </p:nvSpPr>
              <p:spPr bwMode="auto">
                <a:xfrm>
                  <a:off x="240" y="3802"/>
                  <a:ext cx="353" cy="2"/>
                </a:xfrm>
                <a:prstGeom prst="rect">
                  <a:avLst/>
                </a:prstGeom>
                <a:solidFill>
                  <a:srgbClr val="4CB81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Rectangle 26"/>
                <p:cNvSpPr>
                  <a:spLocks noChangeArrowheads="1"/>
                </p:cNvSpPr>
                <p:nvPr/>
              </p:nvSpPr>
              <p:spPr bwMode="auto">
                <a:xfrm>
                  <a:off x="240" y="3804"/>
                  <a:ext cx="353" cy="1"/>
                </a:xfrm>
                <a:prstGeom prst="rect">
                  <a:avLst/>
                </a:prstGeom>
                <a:solidFill>
                  <a:srgbClr val="4DB8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0" y="3805"/>
                  <a:ext cx="353" cy="2"/>
                </a:xfrm>
                <a:prstGeom prst="rect">
                  <a:avLst/>
                </a:prstGeom>
                <a:solidFill>
                  <a:srgbClr val="4EBA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Rectangle 28"/>
                <p:cNvSpPr>
                  <a:spLocks noChangeArrowheads="1"/>
                </p:cNvSpPr>
                <p:nvPr/>
              </p:nvSpPr>
              <p:spPr bwMode="auto">
                <a:xfrm>
                  <a:off x="240" y="3807"/>
                  <a:ext cx="353" cy="2"/>
                </a:xfrm>
                <a:prstGeom prst="rect">
                  <a:avLst/>
                </a:prstGeom>
                <a:solidFill>
                  <a:srgbClr val="4FBA1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Rectangle 29"/>
                <p:cNvSpPr>
                  <a:spLocks noChangeArrowheads="1"/>
                </p:cNvSpPr>
                <p:nvPr/>
              </p:nvSpPr>
              <p:spPr bwMode="auto">
                <a:xfrm>
                  <a:off x="240" y="3809"/>
                  <a:ext cx="353" cy="1"/>
                </a:xfrm>
                <a:prstGeom prst="rect">
                  <a:avLst/>
                </a:prstGeom>
                <a:solidFill>
                  <a:srgbClr val="51BA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Rectangle 30"/>
                <p:cNvSpPr>
                  <a:spLocks noChangeArrowheads="1"/>
                </p:cNvSpPr>
                <p:nvPr/>
              </p:nvSpPr>
              <p:spPr bwMode="auto">
                <a:xfrm>
                  <a:off x="240" y="3810"/>
                  <a:ext cx="353" cy="2"/>
                </a:xfrm>
                <a:prstGeom prst="rect">
                  <a:avLst/>
                </a:prstGeom>
                <a:solidFill>
                  <a:srgbClr val="50BD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Rectangle 31"/>
                <p:cNvSpPr>
                  <a:spLocks noChangeArrowheads="1"/>
                </p:cNvSpPr>
                <p:nvPr/>
              </p:nvSpPr>
              <p:spPr bwMode="auto">
                <a:xfrm>
                  <a:off x="240" y="3812"/>
                  <a:ext cx="353" cy="2"/>
                </a:xfrm>
                <a:prstGeom prst="rect">
                  <a:avLst/>
                </a:prstGeom>
                <a:solidFill>
                  <a:srgbClr val="50BD1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Rectangle 32"/>
                <p:cNvSpPr>
                  <a:spLocks noChangeArrowheads="1"/>
                </p:cNvSpPr>
                <p:nvPr/>
              </p:nvSpPr>
              <p:spPr bwMode="auto">
                <a:xfrm>
                  <a:off x="240" y="3814"/>
                  <a:ext cx="353" cy="1"/>
                </a:xfrm>
                <a:prstGeom prst="rect">
                  <a:avLst/>
                </a:prstGeom>
                <a:solidFill>
                  <a:srgbClr val="53BF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Rectangle 33"/>
                <p:cNvSpPr>
                  <a:spLocks noChangeArrowheads="1"/>
                </p:cNvSpPr>
                <p:nvPr/>
              </p:nvSpPr>
              <p:spPr bwMode="auto">
                <a:xfrm>
                  <a:off x="240" y="3815"/>
                  <a:ext cx="353" cy="2"/>
                </a:xfrm>
                <a:prstGeom prst="rect">
                  <a:avLst/>
                </a:prstGeom>
                <a:solidFill>
                  <a:srgbClr val="54BF2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Rectangle 34"/>
                <p:cNvSpPr>
                  <a:spLocks noChangeArrowheads="1"/>
                </p:cNvSpPr>
                <p:nvPr/>
              </p:nvSpPr>
              <p:spPr bwMode="auto">
                <a:xfrm>
                  <a:off x="240" y="3817"/>
                  <a:ext cx="353" cy="2"/>
                </a:xfrm>
                <a:prstGeom prst="rect">
                  <a:avLst/>
                </a:prstGeom>
                <a:solidFill>
                  <a:srgbClr val="57C2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Rectangle 35"/>
                <p:cNvSpPr>
                  <a:spLocks noChangeArrowheads="1"/>
                </p:cNvSpPr>
                <p:nvPr/>
              </p:nvSpPr>
              <p:spPr bwMode="auto">
                <a:xfrm>
                  <a:off x="240" y="3819"/>
                  <a:ext cx="353" cy="1"/>
                </a:xfrm>
                <a:prstGeom prst="rect">
                  <a:avLst/>
                </a:prstGeom>
                <a:solidFill>
                  <a:srgbClr val="57C2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0" name="Rectangle 36"/>
                <p:cNvSpPr>
                  <a:spLocks noChangeArrowheads="1"/>
                </p:cNvSpPr>
                <p:nvPr/>
              </p:nvSpPr>
              <p:spPr bwMode="auto">
                <a:xfrm>
                  <a:off x="240" y="3820"/>
                  <a:ext cx="353" cy="2"/>
                </a:xfrm>
                <a:prstGeom prst="rect">
                  <a:avLst/>
                </a:prstGeom>
                <a:solidFill>
                  <a:srgbClr val="58C2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Rectangle 37"/>
                <p:cNvSpPr>
                  <a:spLocks noChangeArrowheads="1"/>
                </p:cNvSpPr>
                <p:nvPr/>
              </p:nvSpPr>
              <p:spPr bwMode="auto">
                <a:xfrm>
                  <a:off x="240" y="3822"/>
                  <a:ext cx="353" cy="2"/>
                </a:xfrm>
                <a:prstGeom prst="rect">
                  <a:avLst/>
                </a:prstGeom>
                <a:solidFill>
                  <a:srgbClr val="5AC42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Rectangle 38"/>
                <p:cNvSpPr>
                  <a:spLocks noChangeArrowheads="1"/>
                </p:cNvSpPr>
                <p:nvPr/>
              </p:nvSpPr>
              <p:spPr bwMode="auto">
                <a:xfrm>
                  <a:off x="240" y="3824"/>
                  <a:ext cx="353" cy="1"/>
                </a:xfrm>
                <a:prstGeom prst="rect">
                  <a:avLst/>
                </a:prstGeom>
                <a:solidFill>
                  <a:srgbClr val="5CC4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Rectangle 39"/>
                <p:cNvSpPr>
                  <a:spLocks noChangeArrowheads="1"/>
                </p:cNvSpPr>
                <p:nvPr/>
              </p:nvSpPr>
              <p:spPr bwMode="auto">
                <a:xfrm>
                  <a:off x="240" y="3825"/>
                  <a:ext cx="353" cy="2"/>
                </a:xfrm>
                <a:prstGeom prst="rect">
                  <a:avLst/>
                </a:prstGeom>
                <a:solidFill>
                  <a:srgbClr val="5DC7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Rectangle 40"/>
                <p:cNvSpPr>
                  <a:spLocks noChangeArrowheads="1"/>
                </p:cNvSpPr>
                <p:nvPr/>
              </p:nvSpPr>
              <p:spPr bwMode="auto">
                <a:xfrm>
                  <a:off x="240" y="3827"/>
                  <a:ext cx="353" cy="2"/>
                </a:xfrm>
                <a:prstGeom prst="rect">
                  <a:avLst/>
                </a:prstGeom>
                <a:solidFill>
                  <a:srgbClr val="5EC7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Rectangle 41"/>
                <p:cNvSpPr>
                  <a:spLocks noChangeArrowheads="1"/>
                </p:cNvSpPr>
                <p:nvPr/>
              </p:nvSpPr>
              <p:spPr bwMode="auto">
                <a:xfrm>
                  <a:off x="240" y="3829"/>
                  <a:ext cx="353" cy="1"/>
                </a:xfrm>
                <a:prstGeom prst="rect">
                  <a:avLst/>
                </a:prstGeom>
                <a:solidFill>
                  <a:srgbClr val="60C7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Rectangle 42"/>
                <p:cNvSpPr>
                  <a:spLocks noChangeArrowheads="1"/>
                </p:cNvSpPr>
                <p:nvPr/>
              </p:nvSpPr>
              <p:spPr bwMode="auto">
                <a:xfrm>
                  <a:off x="240" y="3830"/>
                  <a:ext cx="353" cy="2"/>
                </a:xfrm>
                <a:prstGeom prst="rect">
                  <a:avLst/>
                </a:prstGeom>
                <a:solidFill>
                  <a:srgbClr val="62C9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Rectangle 43"/>
                <p:cNvSpPr>
                  <a:spLocks noChangeArrowheads="1"/>
                </p:cNvSpPr>
                <p:nvPr/>
              </p:nvSpPr>
              <p:spPr bwMode="auto">
                <a:xfrm>
                  <a:off x="240" y="3832"/>
                  <a:ext cx="353" cy="2"/>
                </a:xfrm>
                <a:prstGeom prst="rect">
                  <a:avLst/>
                </a:prstGeom>
                <a:solidFill>
                  <a:srgbClr val="62C9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Rectangle 44"/>
                <p:cNvSpPr>
                  <a:spLocks noChangeArrowheads="1"/>
                </p:cNvSpPr>
                <p:nvPr/>
              </p:nvSpPr>
              <p:spPr bwMode="auto">
                <a:xfrm>
                  <a:off x="240" y="3834"/>
                  <a:ext cx="353" cy="1"/>
                </a:xfrm>
                <a:prstGeom prst="rect">
                  <a:avLst/>
                </a:prstGeom>
                <a:solidFill>
                  <a:srgbClr val="65CC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Rectangle 45"/>
                <p:cNvSpPr>
                  <a:spLocks noChangeArrowheads="1"/>
                </p:cNvSpPr>
                <p:nvPr/>
              </p:nvSpPr>
              <p:spPr bwMode="auto">
                <a:xfrm>
                  <a:off x="240" y="3835"/>
                  <a:ext cx="353" cy="2"/>
                </a:xfrm>
                <a:prstGeom prst="rect">
                  <a:avLst/>
                </a:prstGeom>
                <a:solidFill>
                  <a:srgbClr val="66CC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Rectangle 46"/>
                <p:cNvSpPr>
                  <a:spLocks noChangeArrowheads="1"/>
                </p:cNvSpPr>
                <p:nvPr/>
              </p:nvSpPr>
              <p:spPr bwMode="auto">
                <a:xfrm>
                  <a:off x="240" y="3837"/>
                  <a:ext cx="353" cy="2"/>
                </a:xfrm>
                <a:prstGeom prst="rect">
                  <a:avLst/>
                </a:prstGeom>
                <a:solidFill>
                  <a:srgbClr val="66CC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Rectangle 47"/>
                <p:cNvSpPr>
                  <a:spLocks noChangeArrowheads="1"/>
                </p:cNvSpPr>
                <p:nvPr/>
              </p:nvSpPr>
              <p:spPr bwMode="auto">
                <a:xfrm>
                  <a:off x="240" y="3839"/>
                  <a:ext cx="353" cy="1"/>
                </a:xfrm>
                <a:prstGeom prst="rect">
                  <a:avLst/>
                </a:prstGeom>
                <a:solidFill>
                  <a:srgbClr val="69CF3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Rectangle 48"/>
                <p:cNvSpPr>
                  <a:spLocks noChangeArrowheads="1"/>
                </p:cNvSpPr>
                <p:nvPr/>
              </p:nvSpPr>
              <p:spPr bwMode="auto">
                <a:xfrm>
                  <a:off x="240" y="3840"/>
                  <a:ext cx="353" cy="2"/>
                </a:xfrm>
                <a:prstGeom prst="rect">
                  <a:avLst/>
                </a:prstGeom>
                <a:solidFill>
                  <a:srgbClr val="6ACF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Rectangle 49"/>
                <p:cNvSpPr>
                  <a:spLocks noChangeArrowheads="1"/>
                </p:cNvSpPr>
                <p:nvPr/>
              </p:nvSpPr>
              <p:spPr bwMode="auto">
                <a:xfrm>
                  <a:off x="240" y="3842"/>
                  <a:ext cx="353" cy="2"/>
                </a:xfrm>
                <a:prstGeom prst="rect">
                  <a:avLst/>
                </a:prstGeom>
                <a:solidFill>
                  <a:srgbClr val="6BD1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Rectangle 50"/>
                <p:cNvSpPr>
                  <a:spLocks noChangeArrowheads="1"/>
                </p:cNvSpPr>
                <p:nvPr/>
              </p:nvSpPr>
              <p:spPr bwMode="auto">
                <a:xfrm>
                  <a:off x="240" y="3844"/>
                  <a:ext cx="353" cy="1"/>
                </a:xfrm>
                <a:prstGeom prst="rect">
                  <a:avLst/>
                </a:prstGeom>
                <a:solidFill>
                  <a:srgbClr val="6FD1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Rectangle 51"/>
                <p:cNvSpPr>
                  <a:spLocks noChangeArrowheads="1"/>
                </p:cNvSpPr>
                <p:nvPr/>
              </p:nvSpPr>
              <p:spPr bwMode="auto">
                <a:xfrm>
                  <a:off x="240" y="3845"/>
                  <a:ext cx="353" cy="2"/>
                </a:xfrm>
                <a:prstGeom prst="rect">
                  <a:avLst/>
                </a:prstGeom>
                <a:solidFill>
                  <a:srgbClr val="6FD1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Rectangle 52"/>
                <p:cNvSpPr>
                  <a:spLocks noChangeArrowheads="1"/>
                </p:cNvSpPr>
                <p:nvPr/>
              </p:nvSpPr>
              <p:spPr bwMode="auto">
                <a:xfrm>
                  <a:off x="240" y="3847"/>
                  <a:ext cx="353" cy="2"/>
                </a:xfrm>
                <a:prstGeom prst="rect">
                  <a:avLst/>
                </a:prstGeom>
                <a:solidFill>
                  <a:srgbClr val="71D4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40" y="3849"/>
                  <a:ext cx="353" cy="1"/>
                </a:xfrm>
                <a:prstGeom prst="rect">
                  <a:avLst/>
                </a:prstGeom>
                <a:solidFill>
                  <a:srgbClr val="71D4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40" y="3850"/>
                  <a:ext cx="353" cy="2"/>
                </a:xfrm>
                <a:prstGeom prst="rect">
                  <a:avLst/>
                </a:prstGeom>
                <a:solidFill>
                  <a:srgbClr val="73D6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240" y="3852"/>
                  <a:ext cx="353" cy="2"/>
                </a:xfrm>
                <a:prstGeom prst="rect">
                  <a:avLst/>
                </a:prstGeom>
                <a:solidFill>
                  <a:srgbClr val="74D6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Rectangle 56"/>
                <p:cNvSpPr>
                  <a:spLocks noChangeArrowheads="1"/>
                </p:cNvSpPr>
                <p:nvPr/>
              </p:nvSpPr>
              <p:spPr bwMode="auto">
                <a:xfrm>
                  <a:off x="240" y="3854"/>
                  <a:ext cx="353" cy="1"/>
                </a:xfrm>
                <a:prstGeom prst="rect">
                  <a:avLst/>
                </a:prstGeom>
                <a:solidFill>
                  <a:srgbClr val="76D94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" y="3855"/>
                  <a:ext cx="353" cy="2"/>
                </a:xfrm>
                <a:prstGeom prst="rect">
                  <a:avLst/>
                </a:prstGeom>
                <a:solidFill>
                  <a:srgbClr val="77D9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Rectangle 58"/>
                <p:cNvSpPr>
                  <a:spLocks noChangeArrowheads="1"/>
                </p:cNvSpPr>
                <p:nvPr/>
              </p:nvSpPr>
              <p:spPr bwMode="auto">
                <a:xfrm>
                  <a:off x="240" y="3857"/>
                  <a:ext cx="353" cy="2"/>
                </a:xfrm>
                <a:prstGeom prst="rect">
                  <a:avLst/>
                </a:prstGeom>
                <a:solidFill>
                  <a:srgbClr val="78DB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" y="3859"/>
                  <a:ext cx="353" cy="1"/>
                </a:xfrm>
                <a:prstGeom prst="rect">
                  <a:avLst/>
                </a:prstGeom>
                <a:solidFill>
                  <a:srgbClr val="78DB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Rectangle 60"/>
                <p:cNvSpPr>
                  <a:spLocks noChangeArrowheads="1"/>
                </p:cNvSpPr>
                <p:nvPr/>
              </p:nvSpPr>
              <p:spPr bwMode="auto">
                <a:xfrm>
                  <a:off x="240" y="3860"/>
                  <a:ext cx="353" cy="2"/>
                </a:xfrm>
                <a:prstGeom prst="rect">
                  <a:avLst/>
                </a:prstGeom>
                <a:solidFill>
                  <a:srgbClr val="7BDE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Rectangle 61"/>
                <p:cNvSpPr>
                  <a:spLocks noChangeArrowheads="1"/>
                </p:cNvSpPr>
                <p:nvPr/>
              </p:nvSpPr>
              <p:spPr bwMode="auto">
                <a:xfrm>
                  <a:off x="240" y="3862"/>
                  <a:ext cx="353" cy="2"/>
                </a:xfrm>
                <a:prstGeom prst="rect">
                  <a:avLst/>
                </a:prstGeom>
                <a:solidFill>
                  <a:srgbClr val="7BDE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" y="3864"/>
                  <a:ext cx="353" cy="1"/>
                </a:xfrm>
                <a:prstGeom prst="rect">
                  <a:avLst/>
                </a:prstGeom>
                <a:solidFill>
                  <a:srgbClr val="7DDE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Rectangle 63"/>
                <p:cNvSpPr>
                  <a:spLocks noChangeArrowheads="1"/>
                </p:cNvSpPr>
                <p:nvPr/>
              </p:nvSpPr>
              <p:spPr bwMode="auto">
                <a:xfrm>
                  <a:off x="240" y="3865"/>
                  <a:ext cx="353" cy="2"/>
                </a:xfrm>
                <a:prstGeom prst="rect">
                  <a:avLst/>
                </a:prstGeom>
                <a:solidFill>
                  <a:srgbClr val="7EE0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Rectangle 64"/>
                <p:cNvSpPr>
                  <a:spLocks noChangeArrowheads="1"/>
                </p:cNvSpPr>
                <p:nvPr/>
              </p:nvSpPr>
              <p:spPr bwMode="auto">
                <a:xfrm>
                  <a:off x="240" y="3867"/>
                  <a:ext cx="353" cy="2"/>
                </a:xfrm>
                <a:prstGeom prst="rect">
                  <a:avLst/>
                </a:prstGeom>
                <a:solidFill>
                  <a:srgbClr val="7EE05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Rectangle 65"/>
                <p:cNvSpPr>
                  <a:spLocks noChangeArrowheads="1"/>
                </p:cNvSpPr>
                <p:nvPr/>
              </p:nvSpPr>
              <p:spPr bwMode="auto">
                <a:xfrm>
                  <a:off x="240" y="3869"/>
                  <a:ext cx="353" cy="1"/>
                </a:xfrm>
                <a:prstGeom prst="rect">
                  <a:avLst/>
                </a:prstGeom>
                <a:solidFill>
                  <a:srgbClr val="81E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Rectangle 66"/>
                <p:cNvSpPr>
                  <a:spLocks noChangeArrowheads="1"/>
                </p:cNvSpPr>
                <p:nvPr/>
              </p:nvSpPr>
              <p:spPr bwMode="auto">
                <a:xfrm>
                  <a:off x="240" y="3870"/>
                  <a:ext cx="353" cy="2"/>
                </a:xfrm>
                <a:prstGeom prst="rect">
                  <a:avLst/>
                </a:prstGeom>
                <a:solidFill>
                  <a:srgbClr val="81E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Rectangle 67"/>
                <p:cNvSpPr>
                  <a:spLocks noChangeArrowheads="1"/>
                </p:cNvSpPr>
                <p:nvPr/>
              </p:nvSpPr>
              <p:spPr bwMode="auto">
                <a:xfrm>
                  <a:off x="240" y="3872"/>
                  <a:ext cx="353" cy="2"/>
                </a:xfrm>
                <a:prstGeom prst="rect">
                  <a:avLst/>
                </a:prstGeom>
                <a:solidFill>
                  <a:srgbClr val="83E65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Rectangle 68"/>
                <p:cNvSpPr>
                  <a:spLocks noChangeArrowheads="1"/>
                </p:cNvSpPr>
                <p:nvPr/>
              </p:nvSpPr>
              <p:spPr bwMode="auto">
                <a:xfrm>
                  <a:off x="240" y="3874"/>
                  <a:ext cx="353" cy="1"/>
                </a:xfrm>
                <a:prstGeom prst="rect">
                  <a:avLst/>
                </a:prstGeom>
                <a:solidFill>
                  <a:srgbClr val="84E6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Rectangle 69"/>
                <p:cNvSpPr>
                  <a:spLocks noChangeArrowheads="1"/>
                </p:cNvSpPr>
                <p:nvPr/>
              </p:nvSpPr>
              <p:spPr bwMode="auto">
                <a:xfrm>
                  <a:off x="240" y="3875"/>
                  <a:ext cx="353" cy="2"/>
                </a:xfrm>
                <a:prstGeom prst="rect">
                  <a:avLst/>
                </a:prstGeom>
                <a:solidFill>
                  <a:srgbClr val="88E8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Rectangle 70"/>
                <p:cNvSpPr>
                  <a:spLocks noChangeArrowheads="1"/>
                </p:cNvSpPr>
                <p:nvPr/>
              </p:nvSpPr>
              <p:spPr bwMode="auto">
                <a:xfrm>
                  <a:off x="240" y="3877"/>
                  <a:ext cx="353" cy="2"/>
                </a:xfrm>
                <a:prstGeom prst="rect">
                  <a:avLst/>
                </a:prstGeom>
                <a:solidFill>
                  <a:srgbClr val="8AE8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Rectangle 71"/>
                <p:cNvSpPr>
                  <a:spLocks noChangeArrowheads="1"/>
                </p:cNvSpPr>
                <p:nvPr/>
              </p:nvSpPr>
              <p:spPr bwMode="auto">
                <a:xfrm>
                  <a:off x="240" y="3879"/>
                  <a:ext cx="353" cy="1"/>
                </a:xfrm>
                <a:prstGeom prst="rect">
                  <a:avLst/>
                </a:prstGeom>
                <a:solidFill>
                  <a:srgbClr val="8BE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Rectangle 72"/>
                <p:cNvSpPr>
                  <a:spLocks noChangeArrowheads="1"/>
                </p:cNvSpPr>
                <p:nvPr/>
              </p:nvSpPr>
              <p:spPr bwMode="auto">
                <a:xfrm>
                  <a:off x="240" y="3880"/>
                  <a:ext cx="353" cy="2"/>
                </a:xfrm>
                <a:prstGeom prst="rect">
                  <a:avLst/>
                </a:prstGeom>
                <a:solidFill>
                  <a:srgbClr val="8BEB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Rectangle 73"/>
                <p:cNvSpPr>
                  <a:spLocks noChangeArrowheads="1"/>
                </p:cNvSpPr>
                <p:nvPr/>
              </p:nvSpPr>
              <p:spPr bwMode="auto">
                <a:xfrm>
                  <a:off x="240" y="3882"/>
                  <a:ext cx="353" cy="2"/>
                </a:xfrm>
                <a:prstGeom prst="rect">
                  <a:avLst/>
                </a:prstGeom>
                <a:solidFill>
                  <a:srgbClr val="8EED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Rectangle 74"/>
                <p:cNvSpPr>
                  <a:spLocks noChangeArrowheads="1"/>
                </p:cNvSpPr>
                <p:nvPr/>
              </p:nvSpPr>
              <p:spPr bwMode="auto">
                <a:xfrm>
                  <a:off x="240" y="3884"/>
                  <a:ext cx="353" cy="1"/>
                </a:xfrm>
                <a:prstGeom prst="rect">
                  <a:avLst/>
                </a:prstGeom>
                <a:solidFill>
                  <a:srgbClr val="8EED5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Rectangle 75"/>
                <p:cNvSpPr>
                  <a:spLocks noChangeArrowheads="1"/>
                </p:cNvSpPr>
                <p:nvPr/>
              </p:nvSpPr>
              <p:spPr bwMode="auto">
                <a:xfrm>
                  <a:off x="240" y="3885"/>
                  <a:ext cx="353" cy="2"/>
                </a:xfrm>
                <a:prstGeom prst="rect">
                  <a:avLst/>
                </a:prstGeom>
                <a:solidFill>
                  <a:srgbClr val="91F0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Rectangle 76"/>
                <p:cNvSpPr>
                  <a:spLocks noChangeArrowheads="1"/>
                </p:cNvSpPr>
                <p:nvPr/>
              </p:nvSpPr>
              <p:spPr bwMode="auto">
                <a:xfrm>
                  <a:off x="240" y="3887"/>
                  <a:ext cx="353" cy="2"/>
                </a:xfrm>
                <a:prstGeom prst="rect">
                  <a:avLst/>
                </a:prstGeom>
                <a:solidFill>
                  <a:srgbClr val="91F06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Rectangle 77"/>
                <p:cNvSpPr>
                  <a:spLocks noChangeArrowheads="1"/>
                </p:cNvSpPr>
                <p:nvPr/>
              </p:nvSpPr>
              <p:spPr bwMode="auto">
                <a:xfrm>
                  <a:off x="240" y="3889"/>
                  <a:ext cx="353" cy="1"/>
                </a:xfrm>
                <a:prstGeom prst="rect">
                  <a:avLst/>
                </a:prstGeom>
                <a:solidFill>
                  <a:srgbClr val="93F2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Rectangle 78"/>
                <p:cNvSpPr>
                  <a:spLocks noChangeArrowheads="1"/>
                </p:cNvSpPr>
                <p:nvPr/>
              </p:nvSpPr>
              <p:spPr bwMode="auto">
                <a:xfrm>
                  <a:off x="240" y="3890"/>
                  <a:ext cx="353" cy="2"/>
                </a:xfrm>
                <a:prstGeom prst="rect">
                  <a:avLst/>
                </a:prstGeom>
                <a:solidFill>
                  <a:srgbClr val="95F2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Rectangle 79"/>
                <p:cNvSpPr>
                  <a:spLocks noChangeArrowheads="1"/>
                </p:cNvSpPr>
                <p:nvPr/>
              </p:nvSpPr>
              <p:spPr bwMode="auto">
                <a:xfrm>
                  <a:off x="240" y="3892"/>
                  <a:ext cx="353" cy="2"/>
                </a:xfrm>
                <a:prstGeom prst="rect">
                  <a:avLst/>
                </a:prstGeom>
                <a:solidFill>
                  <a:srgbClr val="95F2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Rectangle 80"/>
                <p:cNvSpPr>
                  <a:spLocks noChangeArrowheads="1"/>
                </p:cNvSpPr>
                <p:nvPr/>
              </p:nvSpPr>
              <p:spPr bwMode="auto">
                <a:xfrm>
                  <a:off x="240" y="3894"/>
                  <a:ext cx="353" cy="1"/>
                </a:xfrm>
                <a:prstGeom prst="rect">
                  <a:avLst/>
                </a:prstGeom>
                <a:solidFill>
                  <a:srgbClr val="96F5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Rectangle 81"/>
                <p:cNvSpPr>
                  <a:spLocks noChangeArrowheads="1"/>
                </p:cNvSpPr>
                <p:nvPr/>
              </p:nvSpPr>
              <p:spPr bwMode="auto">
                <a:xfrm>
                  <a:off x="240" y="3895"/>
                  <a:ext cx="353" cy="2"/>
                </a:xfrm>
                <a:prstGeom prst="rect">
                  <a:avLst/>
                </a:prstGeom>
                <a:solidFill>
                  <a:srgbClr val="98F56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Rectangle 82"/>
                <p:cNvSpPr>
                  <a:spLocks noChangeArrowheads="1"/>
                </p:cNvSpPr>
                <p:nvPr/>
              </p:nvSpPr>
              <p:spPr bwMode="auto">
                <a:xfrm>
                  <a:off x="240" y="3897"/>
                  <a:ext cx="353" cy="2"/>
                </a:xfrm>
                <a:prstGeom prst="rect">
                  <a:avLst/>
                </a:prstGeom>
                <a:solidFill>
                  <a:srgbClr val="99F7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Rectangle 83"/>
                <p:cNvSpPr>
                  <a:spLocks noChangeArrowheads="1"/>
                </p:cNvSpPr>
                <p:nvPr/>
              </p:nvSpPr>
              <p:spPr bwMode="auto">
                <a:xfrm>
                  <a:off x="240" y="3899"/>
                  <a:ext cx="353" cy="1"/>
                </a:xfrm>
                <a:prstGeom prst="rect">
                  <a:avLst/>
                </a:prstGeom>
                <a:solidFill>
                  <a:srgbClr val="9BF7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Rectangle 84"/>
                <p:cNvSpPr>
                  <a:spLocks noChangeArrowheads="1"/>
                </p:cNvSpPr>
                <p:nvPr/>
              </p:nvSpPr>
              <p:spPr bwMode="auto">
                <a:xfrm>
                  <a:off x="240" y="3900"/>
                  <a:ext cx="353" cy="2"/>
                </a:xfrm>
                <a:prstGeom prst="rect">
                  <a:avLst/>
                </a:prstGeom>
                <a:solidFill>
                  <a:srgbClr val="9DFA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Rectangle 85"/>
                <p:cNvSpPr>
                  <a:spLocks noChangeArrowheads="1"/>
                </p:cNvSpPr>
                <p:nvPr/>
              </p:nvSpPr>
              <p:spPr bwMode="auto">
                <a:xfrm>
                  <a:off x="240" y="3902"/>
                  <a:ext cx="353" cy="2"/>
                </a:xfrm>
                <a:prstGeom prst="rect">
                  <a:avLst/>
                </a:prstGeom>
                <a:solidFill>
                  <a:srgbClr val="9DFA6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Rectangle 86"/>
                <p:cNvSpPr>
                  <a:spLocks noChangeArrowheads="1"/>
                </p:cNvSpPr>
                <p:nvPr/>
              </p:nvSpPr>
              <p:spPr bwMode="auto">
                <a:xfrm>
                  <a:off x="240" y="3904"/>
                  <a:ext cx="353" cy="1"/>
                </a:xfrm>
                <a:prstGeom prst="rect">
                  <a:avLst/>
                </a:prstGeom>
                <a:solidFill>
                  <a:srgbClr val="A0FC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Rectangle 87"/>
                <p:cNvSpPr>
                  <a:spLocks noChangeArrowheads="1"/>
                </p:cNvSpPr>
                <p:nvPr/>
              </p:nvSpPr>
              <p:spPr bwMode="auto">
                <a:xfrm>
                  <a:off x="240" y="3905"/>
                  <a:ext cx="353" cy="2"/>
                </a:xfrm>
                <a:prstGeom prst="rect">
                  <a:avLst/>
                </a:prstGeom>
                <a:solidFill>
                  <a:srgbClr val="A0FC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Rectangle 88"/>
                <p:cNvSpPr>
                  <a:spLocks noChangeArrowheads="1"/>
                </p:cNvSpPr>
                <p:nvPr/>
              </p:nvSpPr>
              <p:spPr bwMode="auto">
                <a:xfrm>
                  <a:off x="240" y="3907"/>
                  <a:ext cx="353" cy="2"/>
                </a:xfrm>
                <a:prstGeom prst="rect">
                  <a:avLst/>
                </a:prstGeom>
                <a:solidFill>
                  <a:srgbClr val="A4FF7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Rectangle 89"/>
                <p:cNvSpPr>
                  <a:spLocks noChangeArrowheads="1"/>
                </p:cNvSpPr>
                <p:nvPr/>
              </p:nvSpPr>
              <p:spPr bwMode="auto">
                <a:xfrm>
                  <a:off x="240" y="3909"/>
                  <a:ext cx="353" cy="1"/>
                </a:xfrm>
                <a:prstGeom prst="rect">
                  <a:avLst/>
                </a:prstGeom>
                <a:solidFill>
                  <a:srgbClr val="A5FC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Rectangle 90"/>
                <p:cNvSpPr>
                  <a:spLocks noChangeArrowheads="1"/>
                </p:cNvSpPr>
                <p:nvPr/>
              </p:nvSpPr>
              <p:spPr bwMode="auto">
                <a:xfrm>
                  <a:off x="240" y="3910"/>
                  <a:ext cx="353" cy="2"/>
                </a:xfrm>
                <a:prstGeom prst="rect">
                  <a:avLst/>
                </a:prstGeom>
                <a:solidFill>
                  <a:srgbClr val="A5FA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Rectangle 91"/>
                <p:cNvSpPr>
                  <a:spLocks noChangeArrowheads="1"/>
                </p:cNvSpPr>
                <p:nvPr/>
              </p:nvSpPr>
              <p:spPr bwMode="auto">
                <a:xfrm>
                  <a:off x="240" y="3912"/>
                  <a:ext cx="353" cy="1"/>
                </a:xfrm>
                <a:prstGeom prst="rect">
                  <a:avLst/>
                </a:prstGeom>
                <a:solidFill>
                  <a:srgbClr val="A6F76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6" name="Rectangle 92"/>
                <p:cNvSpPr>
                  <a:spLocks noChangeArrowheads="1"/>
                </p:cNvSpPr>
                <p:nvPr/>
              </p:nvSpPr>
              <p:spPr bwMode="auto">
                <a:xfrm>
                  <a:off x="240" y="3913"/>
                  <a:ext cx="353" cy="2"/>
                </a:xfrm>
                <a:prstGeom prst="rect">
                  <a:avLst/>
                </a:prstGeom>
                <a:solidFill>
                  <a:srgbClr val="A7F76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7" name="Rectangle 93"/>
                <p:cNvSpPr>
                  <a:spLocks noChangeArrowheads="1"/>
                </p:cNvSpPr>
                <p:nvPr/>
              </p:nvSpPr>
              <p:spPr bwMode="auto">
                <a:xfrm>
                  <a:off x="240" y="3915"/>
                  <a:ext cx="353" cy="2"/>
                </a:xfrm>
                <a:prstGeom prst="rect">
                  <a:avLst/>
                </a:prstGeom>
                <a:solidFill>
                  <a:srgbClr val="A7F56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8" name="Rectangle 94"/>
                <p:cNvSpPr>
                  <a:spLocks noChangeArrowheads="1"/>
                </p:cNvSpPr>
                <p:nvPr/>
              </p:nvSpPr>
              <p:spPr bwMode="auto">
                <a:xfrm>
                  <a:off x="240" y="3917"/>
                  <a:ext cx="353" cy="1"/>
                </a:xfrm>
                <a:prstGeom prst="rect">
                  <a:avLst/>
                </a:prstGeom>
                <a:solidFill>
                  <a:srgbClr val="A8F2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9" name="Rectangle 95"/>
                <p:cNvSpPr>
                  <a:spLocks noChangeArrowheads="1"/>
                </p:cNvSpPr>
                <p:nvPr/>
              </p:nvSpPr>
              <p:spPr bwMode="auto">
                <a:xfrm>
                  <a:off x="240" y="3918"/>
                  <a:ext cx="353" cy="2"/>
                </a:xfrm>
                <a:prstGeom prst="rect">
                  <a:avLst/>
                </a:prstGeom>
                <a:solidFill>
                  <a:srgbClr val="A7F0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0" name="Rectangle 96"/>
                <p:cNvSpPr>
                  <a:spLocks noChangeArrowheads="1"/>
                </p:cNvSpPr>
                <p:nvPr/>
              </p:nvSpPr>
              <p:spPr bwMode="auto">
                <a:xfrm>
                  <a:off x="240" y="3920"/>
                  <a:ext cx="353" cy="2"/>
                </a:xfrm>
                <a:prstGeom prst="rect">
                  <a:avLst/>
                </a:prstGeom>
                <a:solidFill>
                  <a:srgbClr val="A9F06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" name="Rectangle 97"/>
                <p:cNvSpPr>
                  <a:spLocks noChangeArrowheads="1"/>
                </p:cNvSpPr>
                <p:nvPr/>
              </p:nvSpPr>
              <p:spPr bwMode="auto">
                <a:xfrm>
                  <a:off x="240" y="3922"/>
                  <a:ext cx="353" cy="1"/>
                </a:xfrm>
                <a:prstGeom prst="rect">
                  <a:avLst/>
                </a:prstGeom>
                <a:solidFill>
                  <a:srgbClr val="AAED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2" name="Rectangle 98"/>
                <p:cNvSpPr>
                  <a:spLocks noChangeArrowheads="1"/>
                </p:cNvSpPr>
                <p:nvPr/>
              </p:nvSpPr>
              <p:spPr bwMode="auto">
                <a:xfrm>
                  <a:off x="240" y="3923"/>
                  <a:ext cx="353" cy="2"/>
                </a:xfrm>
                <a:prstGeom prst="rect">
                  <a:avLst/>
                </a:prstGeom>
                <a:solidFill>
                  <a:srgbClr val="A7EB6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3" name="Rectangle 99"/>
                <p:cNvSpPr>
                  <a:spLocks noChangeArrowheads="1"/>
                </p:cNvSpPr>
                <p:nvPr/>
              </p:nvSpPr>
              <p:spPr bwMode="auto">
                <a:xfrm>
                  <a:off x="240" y="3925"/>
                  <a:ext cx="353" cy="2"/>
                </a:xfrm>
                <a:prstGeom prst="rect">
                  <a:avLst/>
                </a:prstGeom>
                <a:solidFill>
                  <a:srgbClr val="A7E8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0" y="3927"/>
                  <a:ext cx="353" cy="1"/>
                </a:xfrm>
                <a:prstGeom prst="rect">
                  <a:avLst/>
                </a:prstGeom>
                <a:solidFill>
                  <a:srgbClr val="A9E86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40" y="3928"/>
                  <a:ext cx="353" cy="2"/>
                </a:xfrm>
                <a:prstGeom prst="rect">
                  <a:avLst/>
                </a:prstGeom>
                <a:solidFill>
                  <a:srgbClr val="AAE6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0" y="3930"/>
                  <a:ext cx="353" cy="2"/>
                </a:xfrm>
                <a:prstGeom prst="rect">
                  <a:avLst/>
                </a:prstGeom>
                <a:solidFill>
                  <a:srgbClr val="A9E35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Rectangle 103"/>
                <p:cNvSpPr>
                  <a:spLocks noChangeArrowheads="1"/>
                </p:cNvSpPr>
                <p:nvPr/>
              </p:nvSpPr>
              <p:spPr bwMode="auto">
                <a:xfrm>
                  <a:off x="240" y="3932"/>
                  <a:ext cx="353" cy="1"/>
                </a:xfrm>
                <a:prstGeom prst="rect">
                  <a:avLst/>
                </a:prstGeom>
                <a:solidFill>
                  <a:srgbClr val="A9E0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40" y="3933"/>
                  <a:ext cx="353" cy="2"/>
                </a:xfrm>
                <a:prstGeom prst="rect">
                  <a:avLst/>
                </a:prstGeom>
                <a:solidFill>
                  <a:srgbClr val="A9DE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0" y="3935"/>
                  <a:ext cx="353" cy="2"/>
                </a:xfrm>
                <a:prstGeom prst="rect">
                  <a:avLst/>
                </a:prstGeom>
                <a:solidFill>
                  <a:srgbClr val="ABDE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40" y="3937"/>
                  <a:ext cx="353" cy="1"/>
                </a:xfrm>
                <a:prstGeom prst="rect">
                  <a:avLst/>
                </a:prstGeom>
                <a:solidFill>
                  <a:srgbClr val="ABDB5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0" y="3938"/>
                  <a:ext cx="353" cy="2"/>
                </a:xfrm>
                <a:prstGeom prst="rect">
                  <a:avLst/>
                </a:prstGeom>
                <a:solidFill>
                  <a:srgbClr val="A9D95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0" y="3940"/>
                  <a:ext cx="353" cy="2"/>
                </a:xfrm>
                <a:prstGeom prst="rect">
                  <a:avLst/>
                </a:prstGeom>
                <a:solidFill>
                  <a:srgbClr val="ADD95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Rectangle 109"/>
                <p:cNvSpPr>
                  <a:spLocks noChangeArrowheads="1"/>
                </p:cNvSpPr>
                <p:nvPr/>
              </p:nvSpPr>
              <p:spPr bwMode="auto">
                <a:xfrm>
                  <a:off x="240" y="3942"/>
                  <a:ext cx="353" cy="1"/>
                </a:xfrm>
                <a:prstGeom prst="rect">
                  <a:avLst/>
                </a:prstGeom>
                <a:solidFill>
                  <a:srgbClr val="ABD6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Rectangle 110"/>
                <p:cNvSpPr>
                  <a:spLocks noChangeArrowheads="1"/>
                </p:cNvSpPr>
                <p:nvPr/>
              </p:nvSpPr>
              <p:spPr bwMode="auto">
                <a:xfrm>
                  <a:off x="240" y="3943"/>
                  <a:ext cx="353" cy="2"/>
                </a:xfrm>
                <a:prstGeom prst="rect">
                  <a:avLst/>
                </a:prstGeom>
                <a:solidFill>
                  <a:srgbClr val="ABD45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40" y="3945"/>
                  <a:ext cx="353" cy="2"/>
                </a:xfrm>
                <a:prstGeom prst="rect">
                  <a:avLst/>
                </a:prstGeom>
                <a:solidFill>
                  <a:srgbClr val="AAD14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Rectangle 112"/>
                <p:cNvSpPr>
                  <a:spLocks noChangeArrowheads="1"/>
                </p:cNvSpPr>
                <p:nvPr/>
              </p:nvSpPr>
              <p:spPr bwMode="auto">
                <a:xfrm>
                  <a:off x="240" y="3947"/>
                  <a:ext cx="353" cy="1"/>
                </a:xfrm>
                <a:prstGeom prst="rect">
                  <a:avLst/>
                </a:prstGeom>
                <a:solidFill>
                  <a:srgbClr val="ACD14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Rectangle 113"/>
                <p:cNvSpPr>
                  <a:spLocks noChangeArrowheads="1"/>
                </p:cNvSpPr>
                <p:nvPr/>
              </p:nvSpPr>
              <p:spPr bwMode="auto">
                <a:xfrm>
                  <a:off x="240" y="3948"/>
                  <a:ext cx="353" cy="2"/>
                </a:xfrm>
                <a:prstGeom prst="rect">
                  <a:avLst/>
                </a:prstGeom>
                <a:solidFill>
                  <a:srgbClr val="ACCF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Rectangle 114"/>
                <p:cNvSpPr>
                  <a:spLocks noChangeArrowheads="1"/>
                </p:cNvSpPr>
                <p:nvPr/>
              </p:nvSpPr>
              <p:spPr bwMode="auto">
                <a:xfrm>
                  <a:off x="240" y="3950"/>
                  <a:ext cx="353" cy="2"/>
                </a:xfrm>
                <a:prstGeom prst="rect">
                  <a:avLst/>
                </a:prstGeom>
                <a:solidFill>
                  <a:srgbClr val="ACCC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Rectangle 115"/>
                <p:cNvSpPr>
                  <a:spLocks noChangeArrowheads="1"/>
                </p:cNvSpPr>
                <p:nvPr/>
              </p:nvSpPr>
              <p:spPr bwMode="auto">
                <a:xfrm>
                  <a:off x="240" y="3952"/>
                  <a:ext cx="353" cy="1"/>
                </a:xfrm>
                <a:prstGeom prst="rect">
                  <a:avLst/>
                </a:prstGeom>
                <a:solidFill>
                  <a:srgbClr val="ACC9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240" y="3953"/>
                  <a:ext cx="353" cy="2"/>
                </a:xfrm>
                <a:prstGeom prst="rect">
                  <a:avLst/>
                </a:prstGeom>
                <a:solidFill>
                  <a:srgbClr val="AEC9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240" y="3955"/>
                  <a:ext cx="353" cy="2"/>
                </a:xfrm>
                <a:prstGeom prst="rect">
                  <a:avLst/>
                </a:prstGeom>
                <a:solidFill>
                  <a:srgbClr val="AEC7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240" y="3957"/>
                  <a:ext cx="353" cy="1"/>
                </a:xfrm>
                <a:prstGeom prst="rect">
                  <a:avLst/>
                </a:prstGeom>
                <a:solidFill>
                  <a:srgbClr val="ABC4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240" y="3958"/>
                  <a:ext cx="353" cy="2"/>
                </a:xfrm>
                <a:prstGeom prst="rect">
                  <a:avLst/>
                </a:prstGeom>
                <a:solidFill>
                  <a:srgbClr val="ABC24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0" y="3960"/>
                  <a:ext cx="353" cy="2"/>
                </a:xfrm>
                <a:prstGeom prst="rect">
                  <a:avLst/>
                </a:prstGeom>
                <a:solidFill>
                  <a:srgbClr val="ABBF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40" y="3962"/>
                  <a:ext cx="353" cy="1"/>
                </a:xfrm>
                <a:prstGeom prst="rect">
                  <a:avLst/>
                </a:prstGeom>
                <a:solidFill>
                  <a:srgbClr val="ADBF4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240" y="3963"/>
                  <a:ext cx="353" cy="2"/>
                </a:xfrm>
                <a:prstGeom prst="rect">
                  <a:avLst/>
                </a:prstGeom>
                <a:solidFill>
                  <a:srgbClr val="ACBD4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Rectangle 123"/>
                <p:cNvSpPr>
                  <a:spLocks noChangeArrowheads="1"/>
                </p:cNvSpPr>
                <p:nvPr/>
              </p:nvSpPr>
              <p:spPr bwMode="auto">
                <a:xfrm>
                  <a:off x="240" y="3965"/>
                  <a:ext cx="353" cy="2"/>
                </a:xfrm>
                <a:prstGeom prst="rect">
                  <a:avLst/>
                </a:prstGeom>
                <a:solidFill>
                  <a:srgbClr val="ACBA4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40" y="3967"/>
                  <a:ext cx="353" cy="1"/>
                </a:xfrm>
                <a:prstGeom prst="rect">
                  <a:avLst/>
                </a:prstGeom>
                <a:solidFill>
                  <a:srgbClr val="AEBA3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Rectangle 125"/>
                <p:cNvSpPr>
                  <a:spLocks noChangeArrowheads="1"/>
                </p:cNvSpPr>
                <p:nvPr/>
              </p:nvSpPr>
              <p:spPr bwMode="auto">
                <a:xfrm>
                  <a:off x="240" y="3968"/>
                  <a:ext cx="353" cy="2"/>
                </a:xfrm>
                <a:prstGeom prst="rect">
                  <a:avLst/>
                </a:prstGeom>
                <a:solidFill>
                  <a:srgbClr val="AEB8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Rectangle 126"/>
                <p:cNvSpPr>
                  <a:spLocks noChangeArrowheads="1"/>
                </p:cNvSpPr>
                <p:nvPr/>
              </p:nvSpPr>
              <p:spPr bwMode="auto">
                <a:xfrm>
                  <a:off x="240" y="3970"/>
                  <a:ext cx="353" cy="2"/>
                </a:xfrm>
                <a:prstGeom prst="rect">
                  <a:avLst/>
                </a:prstGeom>
                <a:solidFill>
                  <a:srgbClr val="ADB5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Rectangle 127"/>
                <p:cNvSpPr>
                  <a:spLocks noChangeArrowheads="1"/>
                </p:cNvSpPr>
                <p:nvPr/>
              </p:nvSpPr>
              <p:spPr bwMode="auto">
                <a:xfrm>
                  <a:off x="240" y="3972"/>
                  <a:ext cx="353" cy="1"/>
                </a:xfrm>
                <a:prstGeom prst="rect">
                  <a:avLst/>
                </a:prstGeom>
                <a:solidFill>
                  <a:srgbClr val="ADB5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Line 128"/>
                <p:cNvSpPr>
                  <a:spLocks noChangeShapeType="1"/>
                </p:cNvSpPr>
                <p:nvPr/>
              </p:nvSpPr>
              <p:spPr bwMode="auto">
                <a:xfrm>
                  <a:off x="593" y="397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Rectangle 129"/>
                <p:cNvSpPr>
                  <a:spLocks noChangeArrowheads="1"/>
                </p:cNvSpPr>
                <p:nvPr/>
              </p:nvSpPr>
              <p:spPr bwMode="auto">
                <a:xfrm>
                  <a:off x="240" y="3973"/>
                  <a:ext cx="353" cy="2"/>
                </a:xfrm>
                <a:prstGeom prst="rect">
                  <a:avLst/>
                </a:prstGeom>
                <a:solidFill>
                  <a:srgbClr val="AFB5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Rectangle 130"/>
                <p:cNvSpPr>
                  <a:spLocks noChangeArrowheads="1"/>
                </p:cNvSpPr>
                <p:nvPr/>
              </p:nvSpPr>
              <p:spPr bwMode="auto">
                <a:xfrm>
                  <a:off x="240" y="3975"/>
                  <a:ext cx="353" cy="2"/>
                </a:xfrm>
                <a:prstGeom prst="rect">
                  <a:avLst/>
                </a:prstGeom>
                <a:solidFill>
                  <a:srgbClr val="AEB33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Rectangle 131"/>
                <p:cNvSpPr>
                  <a:spLocks noChangeArrowheads="1"/>
                </p:cNvSpPr>
                <p:nvPr/>
              </p:nvSpPr>
              <p:spPr bwMode="auto">
                <a:xfrm>
                  <a:off x="240" y="3977"/>
                  <a:ext cx="353" cy="1"/>
                </a:xfrm>
                <a:prstGeom prst="rect">
                  <a:avLst/>
                </a:prstGeom>
                <a:solidFill>
                  <a:srgbClr val="B0B3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Rectangle 132"/>
                <p:cNvSpPr>
                  <a:spLocks noChangeArrowheads="1"/>
                </p:cNvSpPr>
                <p:nvPr/>
              </p:nvSpPr>
              <p:spPr bwMode="auto">
                <a:xfrm>
                  <a:off x="240" y="3978"/>
                  <a:ext cx="353" cy="2"/>
                </a:xfrm>
                <a:prstGeom prst="rect">
                  <a:avLst/>
                </a:prstGeom>
                <a:solidFill>
                  <a:srgbClr val="B0B3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Rectangle 133"/>
                <p:cNvSpPr>
                  <a:spLocks noChangeArrowheads="1"/>
                </p:cNvSpPr>
                <p:nvPr/>
              </p:nvSpPr>
              <p:spPr bwMode="auto">
                <a:xfrm>
                  <a:off x="240" y="3980"/>
                  <a:ext cx="353" cy="2"/>
                </a:xfrm>
                <a:prstGeom prst="rect">
                  <a:avLst/>
                </a:prstGeom>
                <a:solidFill>
                  <a:srgbClr val="B3B3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Rectangle 134"/>
                <p:cNvSpPr>
                  <a:spLocks noChangeArrowheads="1"/>
                </p:cNvSpPr>
                <p:nvPr/>
              </p:nvSpPr>
              <p:spPr bwMode="auto">
                <a:xfrm>
                  <a:off x="240" y="3982"/>
                  <a:ext cx="353" cy="1"/>
                </a:xfrm>
                <a:prstGeom prst="rect">
                  <a:avLst/>
                </a:prstGeom>
                <a:solidFill>
                  <a:srgbClr val="B3B03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Rectangle 135"/>
                <p:cNvSpPr>
                  <a:spLocks noChangeArrowheads="1"/>
                </p:cNvSpPr>
                <p:nvPr/>
              </p:nvSpPr>
              <p:spPr bwMode="auto">
                <a:xfrm>
                  <a:off x="240" y="3983"/>
                  <a:ext cx="353" cy="2"/>
                </a:xfrm>
                <a:prstGeom prst="rect">
                  <a:avLst/>
                </a:prstGeom>
                <a:solidFill>
                  <a:srgbClr val="B3B0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Rectangle 136"/>
                <p:cNvSpPr>
                  <a:spLocks noChangeArrowheads="1"/>
                </p:cNvSpPr>
                <p:nvPr/>
              </p:nvSpPr>
              <p:spPr bwMode="auto">
                <a:xfrm>
                  <a:off x="240" y="3985"/>
                  <a:ext cx="353" cy="2"/>
                </a:xfrm>
                <a:prstGeom prst="rect">
                  <a:avLst/>
                </a:prstGeom>
                <a:solidFill>
                  <a:srgbClr val="B3AE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Rectangle 137"/>
                <p:cNvSpPr>
                  <a:spLocks noChangeArrowheads="1"/>
                </p:cNvSpPr>
                <p:nvPr/>
              </p:nvSpPr>
              <p:spPr bwMode="auto">
                <a:xfrm>
                  <a:off x="240" y="3987"/>
                  <a:ext cx="353" cy="1"/>
                </a:xfrm>
                <a:prstGeom prst="rect">
                  <a:avLst/>
                </a:prstGeom>
                <a:solidFill>
                  <a:srgbClr val="B0AC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Rectangle 138"/>
                <p:cNvSpPr>
                  <a:spLocks noChangeArrowheads="1"/>
                </p:cNvSpPr>
                <p:nvPr/>
              </p:nvSpPr>
              <p:spPr bwMode="auto">
                <a:xfrm>
                  <a:off x="240" y="3988"/>
                  <a:ext cx="353" cy="2"/>
                </a:xfrm>
                <a:prstGeom prst="rect">
                  <a:avLst/>
                </a:prstGeom>
                <a:solidFill>
                  <a:srgbClr val="B0A9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Rectangle 139"/>
                <p:cNvSpPr>
                  <a:spLocks noChangeArrowheads="1"/>
                </p:cNvSpPr>
                <p:nvPr/>
              </p:nvSpPr>
              <p:spPr bwMode="auto">
                <a:xfrm>
                  <a:off x="240" y="3990"/>
                  <a:ext cx="353" cy="2"/>
                </a:xfrm>
                <a:prstGeom prst="rect">
                  <a:avLst/>
                </a:prstGeom>
                <a:solidFill>
                  <a:srgbClr val="B0A7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Rectangle 140"/>
                <p:cNvSpPr>
                  <a:spLocks noChangeArrowheads="1"/>
                </p:cNvSpPr>
                <p:nvPr/>
              </p:nvSpPr>
              <p:spPr bwMode="auto">
                <a:xfrm>
                  <a:off x="240" y="3992"/>
                  <a:ext cx="353" cy="1"/>
                </a:xfrm>
                <a:prstGeom prst="rect">
                  <a:avLst/>
                </a:prstGeom>
                <a:solidFill>
                  <a:srgbClr val="B0A72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Rectangle 141"/>
                <p:cNvSpPr>
                  <a:spLocks noChangeArrowheads="1"/>
                </p:cNvSpPr>
                <p:nvPr/>
              </p:nvSpPr>
              <p:spPr bwMode="auto">
                <a:xfrm>
                  <a:off x="240" y="3993"/>
                  <a:ext cx="353" cy="2"/>
                </a:xfrm>
                <a:prstGeom prst="rect">
                  <a:avLst/>
                </a:prstGeom>
                <a:solidFill>
                  <a:srgbClr val="B0A5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Rectangle 142"/>
                <p:cNvSpPr>
                  <a:spLocks noChangeArrowheads="1"/>
                </p:cNvSpPr>
                <p:nvPr/>
              </p:nvSpPr>
              <p:spPr bwMode="auto">
                <a:xfrm>
                  <a:off x="240" y="3995"/>
                  <a:ext cx="353" cy="2"/>
                </a:xfrm>
                <a:prstGeom prst="rect">
                  <a:avLst/>
                </a:prstGeom>
                <a:solidFill>
                  <a:srgbClr val="B0A52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Rectangle 143"/>
                <p:cNvSpPr>
                  <a:spLocks noChangeArrowheads="1"/>
                </p:cNvSpPr>
                <p:nvPr/>
              </p:nvSpPr>
              <p:spPr bwMode="auto">
                <a:xfrm>
                  <a:off x="240" y="3997"/>
                  <a:ext cx="353" cy="1"/>
                </a:xfrm>
                <a:prstGeom prst="rect">
                  <a:avLst/>
                </a:prstGeom>
                <a:solidFill>
                  <a:srgbClr val="B0A2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Rectangle 144"/>
                <p:cNvSpPr>
                  <a:spLocks noChangeArrowheads="1"/>
                </p:cNvSpPr>
                <p:nvPr/>
              </p:nvSpPr>
              <p:spPr bwMode="auto">
                <a:xfrm>
                  <a:off x="240" y="3998"/>
                  <a:ext cx="353" cy="2"/>
                </a:xfrm>
                <a:prstGeom prst="rect">
                  <a:avLst/>
                </a:prstGeom>
                <a:solidFill>
                  <a:srgbClr val="B0A0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Rectangle 145"/>
                <p:cNvSpPr>
                  <a:spLocks noChangeArrowheads="1"/>
                </p:cNvSpPr>
                <p:nvPr/>
              </p:nvSpPr>
              <p:spPr bwMode="auto">
                <a:xfrm>
                  <a:off x="240" y="4000"/>
                  <a:ext cx="353" cy="2"/>
                </a:xfrm>
                <a:prstGeom prst="rect">
                  <a:avLst/>
                </a:prstGeom>
                <a:solidFill>
                  <a:srgbClr val="AD9D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0" y="4002"/>
                  <a:ext cx="353" cy="1"/>
                </a:xfrm>
                <a:prstGeom prst="rect">
                  <a:avLst/>
                </a:prstGeom>
                <a:solidFill>
                  <a:srgbClr val="AD9B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auto">
                <a:xfrm>
                  <a:off x="240" y="4003"/>
                  <a:ext cx="353" cy="2"/>
                </a:xfrm>
                <a:prstGeom prst="rect">
                  <a:avLst/>
                </a:prstGeom>
                <a:solidFill>
                  <a:srgbClr val="AD9A1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" y="4005"/>
                  <a:ext cx="353" cy="2"/>
                </a:xfrm>
                <a:prstGeom prst="rect">
                  <a:avLst/>
                </a:prstGeom>
                <a:solidFill>
                  <a:srgbClr val="AD981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0" y="4007"/>
                  <a:ext cx="353" cy="1"/>
                </a:xfrm>
                <a:prstGeom prst="rect">
                  <a:avLst/>
                </a:prstGeom>
                <a:solidFill>
                  <a:srgbClr val="AD98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0" y="4008"/>
                  <a:ext cx="353" cy="2"/>
                </a:xfrm>
                <a:prstGeom prst="rect">
                  <a:avLst/>
                </a:prstGeom>
                <a:solidFill>
                  <a:srgbClr val="AD951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0" y="4010"/>
                  <a:ext cx="353" cy="2"/>
                </a:xfrm>
                <a:prstGeom prst="rect">
                  <a:avLst/>
                </a:prstGeom>
                <a:solidFill>
                  <a:srgbClr val="AD921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0" y="4012"/>
                  <a:ext cx="353" cy="1"/>
                </a:xfrm>
                <a:prstGeom prst="rect">
                  <a:avLst/>
                </a:prstGeom>
                <a:solidFill>
                  <a:srgbClr val="AD92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0" y="4013"/>
                  <a:ext cx="353" cy="2"/>
                </a:xfrm>
                <a:prstGeom prst="rect">
                  <a:avLst/>
                </a:prstGeom>
                <a:solidFill>
                  <a:srgbClr val="AB8D1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auto">
                <a:xfrm>
                  <a:off x="240" y="4015"/>
                  <a:ext cx="353" cy="2"/>
                </a:xfrm>
                <a:prstGeom prst="rect">
                  <a:avLst/>
                </a:prstGeom>
                <a:solidFill>
                  <a:srgbClr val="AB8D1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Rectangle 155"/>
                <p:cNvSpPr>
                  <a:spLocks noChangeArrowheads="1"/>
                </p:cNvSpPr>
                <p:nvPr/>
              </p:nvSpPr>
              <p:spPr bwMode="auto">
                <a:xfrm>
                  <a:off x="240" y="4017"/>
                  <a:ext cx="353" cy="1"/>
                </a:xfrm>
                <a:prstGeom prst="rect">
                  <a:avLst/>
                </a:prstGeom>
                <a:solidFill>
                  <a:srgbClr val="AB8A1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auto">
                <a:xfrm>
                  <a:off x="240" y="4018"/>
                  <a:ext cx="353" cy="2"/>
                </a:xfrm>
                <a:prstGeom prst="rect">
                  <a:avLst/>
                </a:prstGeom>
                <a:solidFill>
                  <a:srgbClr val="AB871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auto">
                <a:xfrm>
                  <a:off x="240" y="4020"/>
                  <a:ext cx="353" cy="2"/>
                </a:xfrm>
                <a:prstGeom prst="rect">
                  <a:avLst/>
                </a:prstGeom>
                <a:solidFill>
                  <a:srgbClr val="AB871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0" y="4022"/>
                  <a:ext cx="353" cy="1"/>
                </a:xfrm>
                <a:prstGeom prst="rect">
                  <a:avLst/>
                </a:prstGeom>
                <a:solidFill>
                  <a:srgbClr val="AB84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0" y="4023"/>
                  <a:ext cx="353" cy="2"/>
                </a:xfrm>
                <a:prstGeom prst="rect">
                  <a:avLst/>
                </a:prstGeom>
                <a:solidFill>
                  <a:srgbClr val="AB840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auto">
                <a:xfrm>
                  <a:off x="240" y="4025"/>
                  <a:ext cx="353" cy="1"/>
                </a:xfrm>
                <a:prstGeom prst="rect">
                  <a:avLst/>
                </a:prstGeom>
                <a:solidFill>
                  <a:srgbClr val="AB80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auto">
                <a:xfrm>
                  <a:off x="240" y="4026"/>
                  <a:ext cx="353" cy="2"/>
                </a:xfrm>
                <a:prstGeom prst="rect">
                  <a:avLst/>
                </a:prstGeom>
                <a:solidFill>
                  <a:srgbClr val="A87B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auto">
                <a:xfrm>
                  <a:off x="240" y="4028"/>
                  <a:ext cx="353" cy="2"/>
                </a:xfrm>
                <a:prstGeom prst="rect">
                  <a:avLst/>
                </a:prstGeom>
                <a:solidFill>
                  <a:srgbClr val="A87B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0" y="4030"/>
                  <a:ext cx="353" cy="1"/>
                </a:xfrm>
                <a:prstGeom prst="rect">
                  <a:avLst/>
                </a:prstGeom>
                <a:solidFill>
                  <a:srgbClr val="A878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Rectangle 164"/>
                <p:cNvSpPr>
                  <a:spLocks noChangeArrowheads="1"/>
                </p:cNvSpPr>
                <p:nvPr/>
              </p:nvSpPr>
              <p:spPr bwMode="auto">
                <a:xfrm>
                  <a:off x="240" y="4031"/>
                  <a:ext cx="353" cy="2"/>
                </a:xfrm>
                <a:prstGeom prst="rect">
                  <a:avLst/>
                </a:prstGeom>
                <a:solidFill>
                  <a:srgbClr val="A878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auto">
                <a:xfrm>
                  <a:off x="240" y="4033"/>
                  <a:ext cx="353" cy="2"/>
                </a:xfrm>
                <a:prstGeom prst="rect">
                  <a:avLst/>
                </a:prstGeom>
                <a:solidFill>
                  <a:srgbClr val="A8750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auto">
                <a:xfrm>
                  <a:off x="240" y="4035"/>
                  <a:ext cx="353" cy="1"/>
                </a:xfrm>
                <a:prstGeom prst="rect">
                  <a:avLst/>
                </a:prstGeom>
                <a:solidFill>
                  <a:srgbClr val="A8740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auto">
                <a:xfrm>
                  <a:off x="240" y="4036"/>
                  <a:ext cx="353" cy="2"/>
                </a:xfrm>
                <a:prstGeom prst="rect">
                  <a:avLst/>
                </a:prstGeom>
                <a:solidFill>
                  <a:srgbClr val="A8710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auto">
                <a:xfrm>
                  <a:off x="240" y="4038"/>
                  <a:ext cx="353" cy="2"/>
                </a:xfrm>
                <a:prstGeom prst="rect">
                  <a:avLst/>
                </a:prstGeom>
                <a:solidFill>
                  <a:srgbClr val="A87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auto">
                <a:xfrm>
                  <a:off x="240" y="4040"/>
                  <a:ext cx="353" cy="1"/>
                </a:xfrm>
                <a:prstGeom prst="rect">
                  <a:avLst/>
                </a:prstGeom>
                <a:solidFill>
                  <a:srgbClr val="A86E0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0" y="4041"/>
                  <a:ext cx="353" cy="2"/>
                </a:xfrm>
                <a:prstGeom prst="rect">
                  <a:avLst/>
                </a:prstGeom>
                <a:solidFill>
                  <a:srgbClr val="A86F0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0" y="4043"/>
                  <a:ext cx="353" cy="2"/>
                </a:xfrm>
                <a:prstGeom prst="rect">
                  <a:avLst/>
                </a:prstGeom>
                <a:solidFill>
                  <a:srgbClr val="AB710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0" y="4045"/>
                  <a:ext cx="353" cy="1"/>
                </a:xfrm>
                <a:prstGeom prst="rect">
                  <a:avLst/>
                </a:prstGeom>
                <a:solidFill>
                  <a:srgbClr val="AB710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Rectangle 173"/>
                <p:cNvSpPr>
                  <a:spLocks noChangeArrowheads="1"/>
                </p:cNvSpPr>
                <p:nvPr/>
              </p:nvSpPr>
              <p:spPr bwMode="auto">
                <a:xfrm>
                  <a:off x="240" y="4046"/>
                  <a:ext cx="353" cy="2"/>
                </a:xfrm>
                <a:prstGeom prst="rect">
                  <a:avLst/>
                </a:prstGeom>
                <a:solidFill>
                  <a:srgbClr val="AD740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auto">
                <a:xfrm>
                  <a:off x="240" y="4048"/>
                  <a:ext cx="353" cy="2"/>
                </a:xfrm>
                <a:prstGeom prst="rect">
                  <a:avLst/>
                </a:prstGeom>
                <a:solidFill>
                  <a:srgbClr val="AD75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auto">
                <a:xfrm>
                  <a:off x="240" y="4050"/>
                  <a:ext cx="353" cy="1"/>
                </a:xfrm>
                <a:prstGeom prst="rect">
                  <a:avLst/>
                </a:prstGeom>
                <a:solidFill>
                  <a:srgbClr val="AD75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auto">
                <a:xfrm>
                  <a:off x="240" y="4051"/>
                  <a:ext cx="353" cy="2"/>
                </a:xfrm>
                <a:prstGeom prst="rect">
                  <a:avLst/>
                </a:prstGeom>
                <a:solidFill>
                  <a:srgbClr val="B0781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auto">
                <a:xfrm>
                  <a:off x="240" y="4053"/>
                  <a:ext cx="353" cy="2"/>
                </a:xfrm>
                <a:prstGeom prst="rect">
                  <a:avLst/>
                </a:prstGeom>
                <a:solidFill>
                  <a:srgbClr val="B0781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auto">
                <a:xfrm>
                  <a:off x="240" y="4055"/>
                  <a:ext cx="353" cy="1"/>
                </a:xfrm>
                <a:prstGeom prst="rect">
                  <a:avLst/>
                </a:prstGeom>
                <a:solidFill>
                  <a:srgbClr val="B37B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40" y="4056"/>
                  <a:ext cx="353" cy="2"/>
                </a:xfrm>
                <a:prstGeom prst="rect">
                  <a:avLst/>
                </a:prstGeom>
                <a:solidFill>
                  <a:srgbClr val="B37B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auto">
                <a:xfrm>
                  <a:off x="240" y="4058"/>
                  <a:ext cx="353" cy="2"/>
                </a:xfrm>
                <a:prstGeom prst="rect">
                  <a:avLst/>
                </a:prstGeom>
                <a:solidFill>
                  <a:srgbClr val="B57E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0" y="4060"/>
                  <a:ext cx="353" cy="1"/>
                </a:xfrm>
                <a:prstGeom prst="rect">
                  <a:avLst/>
                </a:prstGeom>
                <a:solidFill>
                  <a:srgbClr val="B57E1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Rectangle 182"/>
                <p:cNvSpPr>
                  <a:spLocks noChangeArrowheads="1"/>
                </p:cNvSpPr>
                <p:nvPr/>
              </p:nvSpPr>
              <p:spPr bwMode="auto">
                <a:xfrm>
                  <a:off x="240" y="4061"/>
                  <a:ext cx="353" cy="2"/>
                </a:xfrm>
                <a:prstGeom prst="rect">
                  <a:avLst/>
                </a:prstGeom>
                <a:solidFill>
                  <a:srgbClr val="B881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0" y="4063"/>
                  <a:ext cx="353" cy="2"/>
                </a:xfrm>
                <a:prstGeom prst="rect">
                  <a:avLst/>
                </a:prstGeom>
                <a:solidFill>
                  <a:srgbClr val="B8811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auto">
                <a:xfrm>
                  <a:off x="240" y="4065"/>
                  <a:ext cx="353" cy="1"/>
                </a:xfrm>
                <a:prstGeom prst="rect">
                  <a:avLst/>
                </a:prstGeom>
                <a:solidFill>
                  <a:srgbClr val="B8821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0" y="4066"/>
                  <a:ext cx="353" cy="2"/>
                </a:xfrm>
                <a:prstGeom prst="rect">
                  <a:avLst/>
                </a:prstGeom>
                <a:solidFill>
                  <a:srgbClr val="BA842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auto">
                <a:xfrm>
                  <a:off x="240" y="4068"/>
                  <a:ext cx="353" cy="2"/>
                </a:xfrm>
                <a:prstGeom prst="rect">
                  <a:avLst/>
                </a:prstGeom>
                <a:solidFill>
                  <a:srgbClr val="BA85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0" y="4070"/>
                  <a:ext cx="353" cy="1"/>
                </a:xfrm>
                <a:prstGeom prst="rect">
                  <a:avLst/>
                </a:prstGeom>
                <a:solidFill>
                  <a:srgbClr val="BD87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auto">
                <a:xfrm>
                  <a:off x="240" y="4071"/>
                  <a:ext cx="353" cy="2"/>
                </a:xfrm>
                <a:prstGeom prst="rect">
                  <a:avLst/>
                </a:prstGeom>
                <a:solidFill>
                  <a:srgbClr val="BD892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auto">
                <a:xfrm>
                  <a:off x="240" y="4073"/>
                  <a:ext cx="353" cy="2"/>
                </a:xfrm>
                <a:prstGeom prst="rect">
                  <a:avLst/>
                </a:prstGeom>
                <a:solidFill>
                  <a:srgbClr val="BF8B2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auto">
                <a:xfrm>
                  <a:off x="240" y="4075"/>
                  <a:ext cx="353" cy="1"/>
                </a:xfrm>
                <a:prstGeom prst="rect">
                  <a:avLst/>
                </a:prstGeom>
                <a:solidFill>
                  <a:srgbClr val="BF8C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Rectangle 191"/>
                <p:cNvSpPr>
                  <a:spLocks noChangeArrowheads="1"/>
                </p:cNvSpPr>
                <p:nvPr/>
              </p:nvSpPr>
              <p:spPr bwMode="auto">
                <a:xfrm>
                  <a:off x="240" y="4076"/>
                  <a:ext cx="353" cy="2"/>
                </a:xfrm>
                <a:prstGeom prst="rect">
                  <a:avLst/>
                </a:prstGeom>
                <a:solidFill>
                  <a:srgbClr val="BF8C2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auto">
                <a:xfrm>
                  <a:off x="240" y="4078"/>
                  <a:ext cx="353" cy="2"/>
                </a:xfrm>
                <a:prstGeom prst="rect">
                  <a:avLst/>
                </a:prstGeom>
                <a:solidFill>
                  <a:srgbClr val="C28F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auto">
                <a:xfrm>
                  <a:off x="240" y="4080"/>
                  <a:ext cx="353" cy="1"/>
                </a:xfrm>
                <a:prstGeom prst="rect">
                  <a:avLst/>
                </a:prstGeom>
                <a:solidFill>
                  <a:srgbClr val="C2903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auto">
                <a:xfrm>
                  <a:off x="240" y="4081"/>
                  <a:ext cx="353" cy="2"/>
                </a:xfrm>
                <a:prstGeom prst="rect">
                  <a:avLst/>
                </a:prstGeom>
                <a:solidFill>
                  <a:srgbClr val="C492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auto">
                <a:xfrm>
                  <a:off x="240" y="4083"/>
                  <a:ext cx="353" cy="2"/>
                </a:xfrm>
                <a:prstGeom prst="rect">
                  <a:avLst/>
                </a:prstGeom>
                <a:solidFill>
                  <a:srgbClr val="C4933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auto">
                <a:xfrm>
                  <a:off x="240" y="4085"/>
                  <a:ext cx="353" cy="1"/>
                </a:xfrm>
                <a:prstGeom prst="rect">
                  <a:avLst/>
                </a:prstGeom>
                <a:solidFill>
                  <a:srgbClr val="C7953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auto">
                <a:xfrm>
                  <a:off x="240" y="4086"/>
                  <a:ext cx="353" cy="2"/>
                </a:xfrm>
                <a:prstGeom prst="rect">
                  <a:avLst/>
                </a:prstGeom>
                <a:solidFill>
                  <a:srgbClr val="C7963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auto">
                <a:xfrm>
                  <a:off x="240" y="4088"/>
                  <a:ext cx="353" cy="2"/>
                </a:xfrm>
                <a:prstGeom prst="rect">
                  <a:avLst/>
                </a:prstGeom>
                <a:solidFill>
                  <a:srgbClr val="C7973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0" y="4090"/>
                  <a:ext cx="353" cy="1"/>
                </a:xfrm>
                <a:prstGeom prst="rect">
                  <a:avLst/>
                </a:prstGeom>
                <a:solidFill>
                  <a:srgbClr val="C99A4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0" y="4091"/>
                  <a:ext cx="353" cy="2"/>
                </a:xfrm>
                <a:prstGeom prst="rect">
                  <a:avLst/>
                </a:prstGeom>
                <a:solidFill>
                  <a:srgbClr val="C99A4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0" y="4093"/>
                  <a:ext cx="353" cy="2"/>
                </a:xfrm>
                <a:prstGeom prst="rect">
                  <a:avLst/>
                </a:prstGeom>
                <a:solidFill>
                  <a:srgbClr val="CC9D4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0" y="4095"/>
                  <a:ext cx="353" cy="1"/>
                </a:xfrm>
                <a:prstGeom prst="rect">
                  <a:avLst/>
                </a:prstGeom>
                <a:solidFill>
                  <a:srgbClr val="CC9E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auto">
                <a:xfrm>
                  <a:off x="240" y="4096"/>
                  <a:ext cx="353" cy="2"/>
                </a:xfrm>
                <a:prstGeom prst="rect">
                  <a:avLst/>
                </a:prstGeom>
                <a:solidFill>
                  <a:srgbClr val="CFA04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auto">
                <a:xfrm>
                  <a:off x="240" y="4098"/>
                  <a:ext cx="353" cy="2"/>
                </a:xfrm>
                <a:prstGeom prst="rect">
                  <a:avLst/>
                </a:prstGeom>
                <a:solidFill>
                  <a:srgbClr val="CFA14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auto">
                <a:xfrm>
                  <a:off x="240" y="4100"/>
                  <a:ext cx="353" cy="1"/>
                </a:xfrm>
                <a:prstGeom prst="rect">
                  <a:avLst/>
                </a:prstGeom>
                <a:solidFill>
                  <a:srgbClr val="CFA24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31" name="Rectangle 207"/>
              <p:cNvSpPr>
                <a:spLocks noChangeArrowheads="1"/>
              </p:cNvSpPr>
              <p:nvPr/>
            </p:nvSpPr>
            <p:spPr bwMode="auto">
              <a:xfrm>
                <a:off x="240" y="4101"/>
                <a:ext cx="353" cy="2"/>
              </a:xfrm>
              <a:prstGeom prst="rect">
                <a:avLst/>
              </a:prstGeom>
              <a:solidFill>
                <a:srgbClr val="D1A4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240" y="4103"/>
                <a:ext cx="353" cy="2"/>
              </a:xfrm>
              <a:prstGeom prst="rect">
                <a:avLst/>
              </a:prstGeom>
              <a:solidFill>
                <a:srgbClr val="D1A55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Rectangle 209"/>
              <p:cNvSpPr>
                <a:spLocks noChangeArrowheads="1"/>
              </p:cNvSpPr>
              <p:nvPr/>
            </p:nvSpPr>
            <p:spPr bwMode="auto">
              <a:xfrm>
                <a:off x="240" y="4105"/>
                <a:ext cx="353" cy="1"/>
              </a:xfrm>
              <a:prstGeom prst="rect">
                <a:avLst/>
              </a:prstGeom>
              <a:solidFill>
                <a:srgbClr val="D6AA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Rectangle 210"/>
              <p:cNvSpPr>
                <a:spLocks noChangeArrowheads="1"/>
              </p:cNvSpPr>
              <p:nvPr/>
            </p:nvSpPr>
            <p:spPr bwMode="auto">
              <a:xfrm>
                <a:off x="240" y="4106"/>
                <a:ext cx="353" cy="2"/>
              </a:xfrm>
              <a:prstGeom prst="rect">
                <a:avLst/>
              </a:prstGeom>
              <a:solidFill>
                <a:srgbClr val="D6AA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Rectangle 211"/>
              <p:cNvSpPr>
                <a:spLocks noChangeArrowheads="1"/>
              </p:cNvSpPr>
              <p:nvPr/>
            </p:nvSpPr>
            <p:spPr bwMode="auto">
              <a:xfrm>
                <a:off x="240" y="4108"/>
                <a:ext cx="353" cy="2"/>
              </a:xfrm>
              <a:prstGeom prst="rect">
                <a:avLst/>
              </a:prstGeom>
              <a:solidFill>
                <a:srgbClr val="D6AB5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>
                <a:off x="240" y="4110"/>
                <a:ext cx="353" cy="1"/>
              </a:xfrm>
              <a:prstGeom prst="rect">
                <a:avLst/>
              </a:prstGeom>
              <a:solidFill>
                <a:srgbClr val="D9AE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Rectangle 213"/>
              <p:cNvSpPr>
                <a:spLocks noChangeArrowheads="1"/>
              </p:cNvSpPr>
              <p:nvPr/>
            </p:nvSpPr>
            <p:spPr bwMode="auto">
              <a:xfrm>
                <a:off x="240" y="4111"/>
                <a:ext cx="353" cy="2"/>
              </a:xfrm>
              <a:prstGeom prst="rect">
                <a:avLst/>
              </a:prstGeom>
              <a:solidFill>
                <a:srgbClr val="D9AE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240" y="4113"/>
                <a:ext cx="353" cy="2"/>
              </a:xfrm>
              <a:prstGeom prst="rect">
                <a:avLst/>
              </a:prstGeom>
              <a:solidFill>
                <a:srgbClr val="DBB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Rectangle 215"/>
              <p:cNvSpPr>
                <a:spLocks noChangeArrowheads="1"/>
              </p:cNvSpPr>
              <p:nvPr/>
            </p:nvSpPr>
            <p:spPr bwMode="auto">
              <a:xfrm>
                <a:off x="240" y="4115"/>
                <a:ext cx="353" cy="1"/>
              </a:xfrm>
              <a:prstGeom prst="rect">
                <a:avLst/>
              </a:prstGeom>
              <a:solidFill>
                <a:srgbClr val="DBB1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240" y="4116"/>
                <a:ext cx="353" cy="2"/>
              </a:xfrm>
              <a:prstGeom prst="rect">
                <a:avLst/>
              </a:prstGeom>
              <a:solidFill>
                <a:srgbClr val="DBB4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Rectangle 217"/>
              <p:cNvSpPr>
                <a:spLocks noChangeArrowheads="1"/>
              </p:cNvSpPr>
              <p:nvPr/>
            </p:nvSpPr>
            <p:spPr bwMode="auto">
              <a:xfrm>
                <a:off x="240" y="4118"/>
                <a:ext cx="353" cy="2"/>
              </a:xfrm>
              <a:prstGeom prst="rect">
                <a:avLst/>
              </a:prstGeom>
              <a:solidFill>
                <a:srgbClr val="DEB7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240" y="4120"/>
                <a:ext cx="353" cy="1"/>
              </a:xfrm>
              <a:prstGeom prst="rect">
                <a:avLst/>
              </a:prstGeom>
              <a:solidFill>
                <a:srgbClr val="DEB7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Rectangle 219"/>
              <p:cNvSpPr>
                <a:spLocks noChangeArrowheads="1"/>
              </p:cNvSpPr>
              <p:nvPr/>
            </p:nvSpPr>
            <p:spPr bwMode="auto">
              <a:xfrm>
                <a:off x="240" y="4121"/>
                <a:ext cx="353" cy="2"/>
              </a:xfrm>
              <a:prstGeom prst="rect">
                <a:avLst/>
              </a:prstGeom>
              <a:solidFill>
                <a:srgbClr val="E0BA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Rectangle 220"/>
              <p:cNvSpPr>
                <a:spLocks noChangeArrowheads="1"/>
              </p:cNvSpPr>
              <p:nvPr/>
            </p:nvSpPr>
            <p:spPr bwMode="auto">
              <a:xfrm>
                <a:off x="240" y="4123"/>
                <a:ext cx="353" cy="2"/>
              </a:xfrm>
              <a:prstGeom prst="rect">
                <a:avLst/>
              </a:prstGeom>
              <a:solidFill>
                <a:srgbClr val="E0BA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240" y="4125"/>
                <a:ext cx="353" cy="1"/>
              </a:xfrm>
              <a:prstGeom prst="rect">
                <a:avLst/>
              </a:prstGeom>
              <a:solidFill>
                <a:srgbClr val="E3BD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Rectangle 222"/>
              <p:cNvSpPr>
                <a:spLocks noChangeArrowheads="1"/>
              </p:cNvSpPr>
              <p:nvPr/>
            </p:nvSpPr>
            <p:spPr bwMode="auto">
              <a:xfrm>
                <a:off x="240" y="4126"/>
                <a:ext cx="353" cy="2"/>
              </a:xfrm>
              <a:prstGeom prst="rect">
                <a:avLst/>
              </a:prstGeom>
              <a:solidFill>
                <a:srgbClr val="E3BF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240" y="4128"/>
                <a:ext cx="353" cy="2"/>
              </a:xfrm>
              <a:prstGeom prst="rect">
                <a:avLst/>
              </a:prstGeom>
              <a:solidFill>
                <a:srgbClr val="E3C0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Rectangle 224"/>
              <p:cNvSpPr>
                <a:spLocks noChangeArrowheads="1"/>
              </p:cNvSpPr>
              <p:nvPr/>
            </p:nvSpPr>
            <p:spPr bwMode="auto">
              <a:xfrm>
                <a:off x="240" y="4130"/>
                <a:ext cx="353" cy="1"/>
              </a:xfrm>
              <a:prstGeom prst="rect">
                <a:avLst/>
              </a:prstGeom>
              <a:solidFill>
                <a:srgbClr val="E6C3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Rectangle 225"/>
              <p:cNvSpPr>
                <a:spLocks noChangeArrowheads="1"/>
              </p:cNvSpPr>
              <p:nvPr/>
            </p:nvSpPr>
            <p:spPr bwMode="auto">
              <a:xfrm>
                <a:off x="240" y="4131"/>
                <a:ext cx="353" cy="2"/>
              </a:xfrm>
              <a:prstGeom prst="rect">
                <a:avLst/>
              </a:prstGeom>
              <a:solidFill>
                <a:srgbClr val="E6C3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240" y="4133"/>
                <a:ext cx="353" cy="2"/>
              </a:xfrm>
              <a:prstGeom prst="rect">
                <a:avLst/>
              </a:prstGeom>
              <a:solidFill>
                <a:srgbClr val="E8C6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Rectangle 227"/>
              <p:cNvSpPr>
                <a:spLocks noChangeArrowheads="1"/>
              </p:cNvSpPr>
              <p:nvPr/>
            </p:nvSpPr>
            <p:spPr bwMode="auto">
              <a:xfrm>
                <a:off x="240" y="4135"/>
                <a:ext cx="353" cy="1"/>
              </a:xfrm>
              <a:prstGeom prst="rect">
                <a:avLst/>
              </a:prstGeom>
              <a:solidFill>
                <a:srgbClr val="E8C6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240" y="4136"/>
                <a:ext cx="353" cy="2"/>
              </a:xfrm>
              <a:prstGeom prst="rect">
                <a:avLst/>
              </a:prstGeom>
              <a:solidFill>
                <a:srgbClr val="E8C7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Rectangle 229"/>
              <p:cNvSpPr>
                <a:spLocks noChangeArrowheads="1"/>
              </p:cNvSpPr>
              <p:nvPr/>
            </p:nvSpPr>
            <p:spPr bwMode="auto">
              <a:xfrm>
                <a:off x="240" y="4138"/>
                <a:ext cx="353" cy="1"/>
              </a:xfrm>
              <a:prstGeom prst="rect">
                <a:avLst/>
              </a:prstGeom>
              <a:solidFill>
                <a:srgbClr val="EBCB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240" y="4139"/>
                <a:ext cx="353" cy="2"/>
              </a:xfrm>
              <a:prstGeom prst="rect">
                <a:avLst/>
              </a:prstGeom>
              <a:solidFill>
                <a:srgbClr val="EBCC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240" y="4141"/>
                <a:ext cx="353" cy="2"/>
              </a:xfrm>
              <a:prstGeom prst="rect">
                <a:avLst/>
              </a:prstGeom>
              <a:solidFill>
                <a:srgbClr val="EDC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>
                <a:off x="240" y="4143"/>
                <a:ext cx="353" cy="1"/>
              </a:xfrm>
              <a:prstGeom prst="rect">
                <a:avLst/>
              </a:prstGeom>
              <a:solidFill>
                <a:srgbClr val="EDCF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240" y="4144"/>
                <a:ext cx="353" cy="2"/>
              </a:xfrm>
              <a:prstGeom prst="rect">
                <a:avLst/>
              </a:prstGeom>
              <a:solidFill>
                <a:srgbClr val="EDCF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Rectangle 234"/>
              <p:cNvSpPr>
                <a:spLocks noChangeArrowheads="1"/>
              </p:cNvSpPr>
              <p:nvPr/>
            </p:nvSpPr>
            <p:spPr bwMode="auto">
              <a:xfrm>
                <a:off x="240" y="4146"/>
                <a:ext cx="353" cy="2"/>
              </a:xfrm>
              <a:prstGeom prst="rect">
                <a:avLst/>
              </a:prstGeom>
              <a:solidFill>
                <a:srgbClr val="F0D2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Rectangle 235"/>
              <p:cNvSpPr>
                <a:spLocks noChangeArrowheads="1"/>
              </p:cNvSpPr>
              <p:nvPr/>
            </p:nvSpPr>
            <p:spPr bwMode="auto">
              <a:xfrm>
                <a:off x="240" y="4148"/>
                <a:ext cx="353" cy="1"/>
              </a:xfrm>
              <a:prstGeom prst="rect">
                <a:avLst/>
              </a:prstGeom>
              <a:solidFill>
                <a:srgbClr val="F0D5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240" y="4149"/>
                <a:ext cx="353" cy="2"/>
              </a:xfrm>
              <a:prstGeom prst="rect">
                <a:avLst/>
              </a:prstGeom>
              <a:solidFill>
                <a:srgbClr val="F2D7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Rectangle 237"/>
              <p:cNvSpPr>
                <a:spLocks noChangeArrowheads="1"/>
              </p:cNvSpPr>
              <p:nvPr/>
            </p:nvSpPr>
            <p:spPr bwMode="auto">
              <a:xfrm>
                <a:off x="240" y="4151"/>
                <a:ext cx="353" cy="2"/>
              </a:xfrm>
              <a:prstGeom prst="rect">
                <a:avLst/>
              </a:prstGeom>
              <a:solidFill>
                <a:srgbClr val="F2D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Rectangle 238"/>
              <p:cNvSpPr>
                <a:spLocks noChangeArrowheads="1"/>
              </p:cNvSpPr>
              <p:nvPr/>
            </p:nvSpPr>
            <p:spPr bwMode="auto">
              <a:xfrm>
                <a:off x="240" y="4153"/>
                <a:ext cx="353" cy="1"/>
              </a:xfrm>
              <a:prstGeom prst="rect">
                <a:avLst/>
              </a:prstGeom>
              <a:solidFill>
                <a:srgbClr val="F2D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Rectangle 239"/>
              <p:cNvSpPr>
                <a:spLocks noChangeArrowheads="1"/>
              </p:cNvSpPr>
              <p:nvPr/>
            </p:nvSpPr>
            <p:spPr bwMode="auto">
              <a:xfrm>
                <a:off x="240" y="4154"/>
                <a:ext cx="353" cy="2"/>
              </a:xfrm>
              <a:prstGeom prst="rect">
                <a:avLst/>
              </a:prstGeom>
              <a:solidFill>
                <a:srgbClr val="F5DB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240" y="4156"/>
                <a:ext cx="353" cy="2"/>
              </a:xfrm>
              <a:prstGeom prst="rect">
                <a:avLst/>
              </a:prstGeom>
              <a:solidFill>
                <a:srgbClr val="F5DC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Rectangle 241"/>
              <p:cNvSpPr>
                <a:spLocks noChangeArrowheads="1"/>
              </p:cNvSpPr>
              <p:nvPr/>
            </p:nvSpPr>
            <p:spPr bwMode="auto">
              <a:xfrm>
                <a:off x="240" y="4158"/>
                <a:ext cx="353" cy="1"/>
              </a:xfrm>
              <a:prstGeom prst="rect">
                <a:avLst/>
              </a:prstGeom>
              <a:solidFill>
                <a:srgbClr val="F7DF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240" y="4159"/>
                <a:ext cx="353" cy="2"/>
              </a:xfrm>
              <a:prstGeom prst="rect">
                <a:avLst/>
              </a:prstGeom>
              <a:solidFill>
                <a:srgbClr val="F7E0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Rectangle 243"/>
              <p:cNvSpPr>
                <a:spLocks noChangeArrowheads="1"/>
              </p:cNvSpPr>
              <p:nvPr/>
            </p:nvSpPr>
            <p:spPr bwMode="auto">
              <a:xfrm>
                <a:off x="240" y="4161"/>
                <a:ext cx="353" cy="2"/>
              </a:xfrm>
              <a:prstGeom prst="rect">
                <a:avLst/>
              </a:prstGeom>
              <a:solidFill>
                <a:srgbClr val="FAE3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240" y="4163"/>
                <a:ext cx="353" cy="1"/>
              </a:xfrm>
              <a:prstGeom prst="rect">
                <a:avLst/>
              </a:prstGeom>
              <a:solidFill>
                <a:srgbClr val="FAE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Rectangle 245"/>
              <p:cNvSpPr>
                <a:spLocks noChangeArrowheads="1"/>
              </p:cNvSpPr>
              <p:nvPr/>
            </p:nvSpPr>
            <p:spPr bwMode="auto">
              <a:xfrm>
                <a:off x="240" y="4164"/>
                <a:ext cx="353" cy="2"/>
              </a:xfrm>
              <a:prstGeom prst="rect">
                <a:avLst/>
              </a:prstGeom>
              <a:solidFill>
                <a:srgbClr val="FAE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240" y="4166"/>
                <a:ext cx="353" cy="2"/>
              </a:xfrm>
              <a:prstGeom prst="rect">
                <a:avLst/>
              </a:prstGeom>
              <a:solidFill>
                <a:srgbClr val="FCE7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Rectangle 247"/>
              <p:cNvSpPr>
                <a:spLocks noChangeArrowheads="1"/>
              </p:cNvSpPr>
              <p:nvPr/>
            </p:nvSpPr>
            <p:spPr bwMode="auto">
              <a:xfrm>
                <a:off x="240" y="4168"/>
                <a:ext cx="353" cy="1"/>
              </a:xfrm>
              <a:prstGeom prst="rect">
                <a:avLst/>
              </a:prstGeom>
              <a:solidFill>
                <a:srgbClr val="FCE8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240" y="4169"/>
                <a:ext cx="353" cy="2"/>
              </a:xfrm>
              <a:prstGeom prst="rect">
                <a:avLst/>
              </a:prstGeom>
              <a:solidFill>
                <a:srgbClr val="FFEB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Line 249"/>
              <p:cNvSpPr>
                <a:spLocks noChangeShapeType="1"/>
              </p:cNvSpPr>
              <p:nvPr/>
            </p:nvSpPr>
            <p:spPr bwMode="auto">
              <a:xfrm>
                <a:off x="593" y="4169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4" name="TextBox 253"/>
            <p:cNvSpPr txBox="1"/>
            <p:nvPr/>
          </p:nvSpPr>
          <p:spPr>
            <a:xfrm>
              <a:off x="152400" y="5410200"/>
              <a:ext cx="21350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Tree Cover Density</a:t>
              </a:r>
              <a:endParaRPr lang="en-US" sz="2000" dirty="0"/>
            </a:p>
          </p:txBody>
        </p:sp>
      </p:grpSp>
      <p:grpSp>
        <p:nvGrpSpPr>
          <p:cNvPr id="1276" name="Group 252"/>
          <p:cNvGrpSpPr>
            <a:grpSpLocks noChangeAspect="1"/>
          </p:cNvGrpSpPr>
          <p:nvPr/>
        </p:nvGrpSpPr>
        <p:grpSpPr bwMode="auto">
          <a:xfrm>
            <a:off x="2573337" y="5257811"/>
            <a:ext cx="5146676" cy="428626"/>
            <a:chOff x="1621" y="3312"/>
            <a:chExt cx="3242" cy="270"/>
          </a:xfrm>
        </p:grpSpPr>
        <p:sp>
          <p:nvSpPr>
            <p:cNvPr id="1275" name="AutoShape 251"/>
            <p:cNvSpPr>
              <a:spLocks noChangeAspect="1" noChangeArrowheads="1" noTextEdit="1"/>
            </p:cNvSpPr>
            <p:nvPr/>
          </p:nvSpPr>
          <p:spPr bwMode="auto">
            <a:xfrm>
              <a:off x="1632" y="3312"/>
              <a:ext cx="30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1676" y="3462"/>
              <a:ext cx="153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Rectangle 254"/>
            <p:cNvSpPr>
              <a:spLocks noChangeArrowheads="1"/>
            </p:cNvSpPr>
            <p:nvPr/>
          </p:nvSpPr>
          <p:spPr bwMode="auto">
            <a:xfrm>
              <a:off x="1829" y="3462"/>
              <a:ext cx="153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Rectangle 255"/>
            <p:cNvSpPr>
              <a:spLocks noChangeArrowheads="1"/>
            </p:cNvSpPr>
            <p:nvPr/>
          </p:nvSpPr>
          <p:spPr bwMode="auto">
            <a:xfrm>
              <a:off x="1982" y="3462"/>
              <a:ext cx="153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Rectangle 256"/>
            <p:cNvSpPr>
              <a:spLocks noChangeArrowheads="1"/>
            </p:cNvSpPr>
            <p:nvPr/>
          </p:nvSpPr>
          <p:spPr bwMode="auto">
            <a:xfrm>
              <a:off x="2135" y="3462"/>
              <a:ext cx="152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Rectangle 257"/>
            <p:cNvSpPr>
              <a:spLocks noChangeArrowheads="1"/>
            </p:cNvSpPr>
            <p:nvPr/>
          </p:nvSpPr>
          <p:spPr bwMode="auto">
            <a:xfrm>
              <a:off x="2287" y="3462"/>
              <a:ext cx="610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Rectangle 258"/>
            <p:cNvSpPr>
              <a:spLocks noChangeArrowheads="1"/>
            </p:cNvSpPr>
            <p:nvPr/>
          </p:nvSpPr>
          <p:spPr bwMode="auto">
            <a:xfrm>
              <a:off x="2897" y="3462"/>
              <a:ext cx="611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Rectangle 259"/>
            <p:cNvSpPr>
              <a:spLocks noChangeArrowheads="1"/>
            </p:cNvSpPr>
            <p:nvPr/>
          </p:nvSpPr>
          <p:spPr bwMode="auto">
            <a:xfrm>
              <a:off x="3508" y="3462"/>
              <a:ext cx="611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1621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/>
          </p:nvSpPr>
          <p:spPr bwMode="auto">
            <a:xfrm>
              <a:off x="2232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2842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/>
          </p:nvSpPr>
          <p:spPr bwMode="auto">
            <a:xfrm>
              <a:off x="3423" y="3312"/>
              <a:ext cx="17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4034" y="3312"/>
              <a:ext cx="17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/>
          </p:nvSpPr>
          <p:spPr bwMode="auto">
            <a:xfrm>
              <a:off x="1927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/>
          </p:nvSpPr>
          <p:spPr bwMode="auto">
            <a:xfrm>
              <a:off x="4176" y="3408"/>
              <a:ext cx="68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Kilometers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70" name="Picture 2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6" y="5791200"/>
            <a:ext cx="808969" cy="8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274638"/>
            <a:ext cx="8891016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Model-Reference Comparison</a:t>
            </a:r>
            <a:endParaRPr lang="en-US" dirty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" y="1143000"/>
            <a:ext cx="8933687" cy="404326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2400" y="5486400"/>
            <a:ext cx="2635796" cy="1191399"/>
            <a:chOff x="304800" y="5562600"/>
            <a:chExt cx="2635796" cy="1191399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4800" y="5613400"/>
              <a:ext cx="1828800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304800" y="5613400"/>
              <a:ext cx="466725" cy="231775"/>
            </a:xfrm>
            <a:prstGeom prst="rect">
              <a:avLst/>
            </a:prstGeom>
            <a:solidFill>
              <a:srgbClr val="005CE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04800" y="5613400"/>
              <a:ext cx="466725" cy="231775"/>
            </a:xfrm>
            <a:prstGeom prst="rect">
              <a:avLst/>
            </a:prstGeom>
            <a:noFill/>
            <a:ln w="1746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914400" y="5562600"/>
              <a:ext cx="15388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Over Predicted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04800" y="6038850"/>
              <a:ext cx="466725" cy="231775"/>
            </a:xfrm>
            <a:prstGeom prst="rect">
              <a:avLst/>
            </a:prstGeom>
            <a:solidFill>
              <a:srgbClr val="FFE8A8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04800" y="6038850"/>
              <a:ext cx="466725" cy="231775"/>
            </a:xfrm>
            <a:prstGeom prst="rect">
              <a:avLst/>
            </a:prstGeom>
            <a:noFill/>
            <a:ln w="1746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914400" y="6019800"/>
              <a:ext cx="20261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Correct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ly Predicted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04800" y="6478588"/>
              <a:ext cx="466725" cy="231775"/>
            </a:xfrm>
            <a:prstGeom prst="rect">
              <a:avLst/>
            </a:prstGeom>
            <a:solidFill>
              <a:srgbClr val="E6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04800" y="6478588"/>
              <a:ext cx="466725" cy="231775"/>
            </a:xfrm>
            <a:prstGeom prst="rect">
              <a:avLst/>
            </a:prstGeom>
            <a:noFill/>
            <a:ln w="17463">
              <a:solidFill>
                <a:srgbClr val="6E6E6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914400" y="6477000"/>
              <a:ext cx="16671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Under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redicted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" name="Group 252"/>
          <p:cNvGrpSpPr>
            <a:grpSpLocks noChangeAspect="1"/>
          </p:cNvGrpSpPr>
          <p:nvPr/>
        </p:nvGrpSpPr>
        <p:grpSpPr bwMode="auto">
          <a:xfrm>
            <a:off x="2573337" y="5257811"/>
            <a:ext cx="5146676" cy="428626"/>
            <a:chOff x="1621" y="3312"/>
            <a:chExt cx="3242" cy="270"/>
          </a:xfrm>
        </p:grpSpPr>
        <p:sp>
          <p:nvSpPr>
            <p:cNvPr id="21" name="AutoShape 251"/>
            <p:cNvSpPr>
              <a:spLocks noChangeAspect="1" noChangeArrowheads="1" noTextEdit="1"/>
            </p:cNvSpPr>
            <p:nvPr/>
          </p:nvSpPr>
          <p:spPr bwMode="auto">
            <a:xfrm>
              <a:off x="1632" y="3312"/>
              <a:ext cx="30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53"/>
            <p:cNvSpPr>
              <a:spLocks noChangeArrowheads="1"/>
            </p:cNvSpPr>
            <p:nvPr/>
          </p:nvSpPr>
          <p:spPr bwMode="auto">
            <a:xfrm>
              <a:off x="1676" y="3462"/>
              <a:ext cx="153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54"/>
            <p:cNvSpPr>
              <a:spLocks noChangeArrowheads="1"/>
            </p:cNvSpPr>
            <p:nvPr/>
          </p:nvSpPr>
          <p:spPr bwMode="auto">
            <a:xfrm>
              <a:off x="1829" y="3462"/>
              <a:ext cx="153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55"/>
            <p:cNvSpPr>
              <a:spLocks noChangeArrowheads="1"/>
            </p:cNvSpPr>
            <p:nvPr/>
          </p:nvSpPr>
          <p:spPr bwMode="auto">
            <a:xfrm>
              <a:off x="1982" y="3462"/>
              <a:ext cx="153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6"/>
            <p:cNvSpPr>
              <a:spLocks noChangeArrowheads="1"/>
            </p:cNvSpPr>
            <p:nvPr/>
          </p:nvSpPr>
          <p:spPr bwMode="auto">
            <a:xfrm>
              <a:off x="2135" y="3462"/>
              <a:ext cx="152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7"/>
            <p:cNvSpPr>
              <a:spLocks noChangeArrowheads="1"/>
            </p:cNvSpPr>
            <p:nvPr/>
          </p:nvSpPr>
          <p:spPr bwMode="auto">
            <a:xfrm>
              <a:off x="2287" y="3462"/>
              <a:ext cx="610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8"/>
            <p:cNvSpPr>
              <a:spLocks noChangeArrowheads="1"/>
            </p:cNvSpPr>
            <p:nvPr/>
          </p:nvSpPr>
          <p:spPr bwMode="auto">
            <a:xfrm>
              <a:off x="2897" y="3462"/>
              <a:ext cx="611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9"/>
            <p:cNvSpPr>
              <a:spLocks noChangeArrowheads="1"/>
            </p:cNvSpPr>
            <p:nvPr/>
          </p:nvSpPr>
          <p:spPr bwMode="auto">
            <a:xfrm>
              <a:off x="3508" y="3462"/>
              <a:ext cx="611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0"/>
            <p:cNvSpPr>
              <a:spLocks noChangeArrowheads="1"/>
            </p:cNvSpPr>
            <p:nvPr/>
          </p:nvSpPr>
          <p:spPr bwMode="auto">
            <a:xfrm>
              <a:off x="1621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61"/>
            <p:cNvSpPr>
              <a:spLocks noChangeArrowheads="1"/>
            </p:cNvSpPr>
            <p:nvPr/>
          </p:nvSpPr>
          <p:spPr bwMode="auto">
            <a:xfrm>
              <a:off x="2232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262"/>
            <p:cNvSpPr>
              <a:spLocks noChangeArrowheads="1"/>
            </p:cNvSpPr>
            <p:nvPr/>
          </p:nvSpPr>
          <p:spPr bwMode="auto">
            <a:xfrm>
              <a:off x="2842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263"/>
            <p:cNvSpPr>
              <a:spLocks noChangeArrowheads="1"/>
            </p:cNvSpPr>
            <p:nvPr/>
          </p:nvSpPr>
          <p:spPr bwMode="auto">
            <a:xfrm>
              <a:off x="3423" y="3312"/>
              <a:ext cx="17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264"/>
            <p:cNvSpPr>
              <a:spLocks noChangeArrowheads="1"/>
            </p:cNvSpPr>
            <p:nvPr/>
          </p:nvSpPr>
          <p:spPr bwMode="auto">
            <a:xfrm>
              <a:off x="4034" y="3312"/>
              <a:ext cx="17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265"/>
            <p:cNvSpPr>
              <a:spLocks noChangeArrowheads="1"/>
            </p:cNvSpPr>
            <p:nvPr/>
          </p:nvSpPr>
          <p:spPr bwMode="auto">
            <a:xfrm>
              <a:off x="1927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266"/>
            <p:cNvSpPr>
              <a:spLocks noChangeArrowheads="1"/>
            </p:cNvSpPr>
            <p:nvPr/>
          </p:nvSpPr>
          <p:spPr bwMode="auto">
            <a:xfrm>
              <a:off x="4176" y="3408"/>
              <a:ext cx="68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Kilometers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6" y="5791200"/>
            <a:ext cx="808969" cy="8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Correlation of Actual &amp; Predicted Tree Cover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867400"/>
            <a:ext cx="3048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R² = </a:t>
            </a:r>
            <a:r>
              <a:rPr lang="en-US" sz="2400" dirty="0" smtClean="0"/>
              <a:t>0.79</a:t>
            </a:r>
            <a:endParaRPr lang="en-US" sz="2400" dirty="0" smtClean="0"/>
          </a:p>
          <a:p>
            <a:r>
              <a:rPr lang="en-US" sz="2400" dirty="0" smtClean="0"/>
              <a:t>SE </a:t>
            </a:r>
            <a:r>
              <a:rPr lang="en-US" sz="2400" dirty="0" smtClean="0"/>
              <a:t>= 3.6 % </a:t>
            </a:r>
          </a:p>
        </p:txBody>
      </p:sp>
      <p:pic>
        <p:nvPicPr>
          <p:cNvPr id="9" name="Picture 8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09163171"/>
              </p:ext>
            </p:extLst>
          </p:nvPr>
        </p:nvGraphicFramePr>
        <p:xfrm>
          <a:off x="1104900" y="914400"/>
          <a:ext cx="6934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Coarser resolution imagery is a viable alternative to high resolution imagery for the estimation of tree cover</a:t>
            </a:r>
          </a:p>
          <a:p>
            <a:r>
              <a:rPr lang="en-US" dirty="0" smtClean="0"/>
              <a:t>The resulting model replicates the spatial pattern of tree cover well </a:t>
            </a:r>
          </a:p>
          <a:p>
            <a:r>
              <a:rPr lang="en-US" dirty="0" smtClean="0"/>
              <a:t>A standard error of 3.6% tree cover indicates a relatively accurate estimation</a:t>
            </a:r>
          </a:p>
          <a:p>
            <a:r>
              <a:rPr lang="en-US" dirty="0" smtClean="0"/>
              <a:t>However, </a:t>
            </a:r>
            <a:r>
              <a:rPr lang="en-US" dirty="0"/>
              <a:t>the interpretation of the standard error also depends on the </a:t>
            </a:r>
            <a:r>
              <a:rPr lang="en-US" dirty="0" smtClean="0"/>
              <a:t>overall percent </a:t>
            </a:r>
            <a:r>
              <a:rPr lang="en-US" dirty="0"/>
              <a:t>tree cover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5" name="Picture 4" descr="U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52366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University of Arizona Space Grant Consortium </a:t>
            </a:r>
          </a:p>
          <a:p>
            <a:r>
              <a:rPr lang="en-US" sz="2400" dirty="0" smtClean="0"/>
              <a:t>Arizona Remote Sensing Center </a:t>
            </a:r>
          </a:p>
          <a:p>
            <a:r>
              <a:rPr lang="en-US" sz="2400" dirty="0" smtClean="0"/>
              <a:t>Office of Arid Land Studies </a:t>
            </a:r>
          </a:p>
          <a:p>
            <a:r>
              <a:rPr lang="en-US" sz="2400" dirty="0" smtClean="0"/>
              <a:t>United States Geological Survey (USGS)</a:t>
            </a:r>
          </a:p>
          <a:p>
            <a:r>
              <a:rPr lang="en-US" sz="2400" dirty="0" smtClean="0"/>
              <a:t>Stefanie Herrmann, PhD</a:t>
            </a:r>
          </a:p>
          <a:p>
            <a:r>
              <a:rPr lang="en-US" sz="2400" dirty="0" smtClean="0"/>
              <a:t>Stuart Marsh, PhD</a:t>
            </a:r>
          </a:p>
          <a:p>
            <a:r>
              <a:rPr lang="en-US" sz="2400" dirty="0" smtClean="0"/>
              <a:t>Willem van </a:t>
            </a:r>
            <a:r>
              <a:rPr lang="en-US" sz="2400" dirty="0" err="1" smtClean="0"/>
              <a:t>Leeuwen</a:t>
            </a:r>
            <a:r>
              <a:rPr lang="en-US" sz="2400" dirty="0" smtClean="0"/>
              <a:t>, PhD </a:t>
            </a:r>
          </a:p>
          <a:p>
            <a:r>
              <a:rPr lang="en-US" sz="2400" dirty="0" smtClean="0"/>
              <a:t>Barron Orr, PhD</a:t>
            </a:r>
          </a:p>
          <a:p>
            <a:r>
              <a:rPr lang="en-US" sz="2400" dirty="0" smtClean="0"/>
              <a:t>Kyle </a:t>
            </a:r>
            <a:r>
              <a:rPr lang="en-US" sz="2400" dirty="0" err="1" smtClean="0"/>
              <a:t>Hartfield</a:t>
            </a:r>
            <a:r>
              <a:rPr lang="en-US" sz="2400" dirty="0" smtClean="0"/>
              <a:t>, MS</a:t>
            </a:r>
          </a:p>
          <a:p>
            <a:r>
              <a:rPr lang="en-US" sz="2400" dirty="0" err="1" smtClean="0"/>
              <a:t>Abd</a:t>
            </a:r>
            <a:r>
              <a:rPr lang="en-US" sz="2400" dirty="0" smtClean="0"/>
              <a:t> </a:t>
            </a:r>
            <a:r>
              <a:rPr lang="en-US" sz="2400" dirty="0" err="1" smtClean="0"/>
              <a:t>salam</a:t>
            </a:r>
            <a:r>
              <a:rPr lang="en-US" sz="2400" dirty="0" smtClean="0"/>
              <a:t> El </a:t>
            </a:r>
            <a:r>
              <a:rPr lang="en-US" sz="2400" dirty="0" err="1" smtClean="0"/>
              <a:t>Vilaly</a:t>
            </a:r>
            <a:r>
              <a:rPr lang="en-US" sz="2400" dirty="0" smtClean="0"/>
              <a:t>, MS</a:t>
            </a:r>
          </a:p>
          <a:p>
            <a:r>
              <a:rPr lang="en-US" sz="2400" dirty="0" smtClean="0"/>
              <a:t>Katy Landau</a:t>
            </a:r>
          </a:p>
          <a:p>
            <a:r>
              <a:rPr lang="en-US" sz="2400" dirty="0" smtClean="0"/>
              <a:t>Denise Garcia </a:t>
            </a:r>
          </a:p>
        </p:txBody>
      </p:sp>
      <p:pic>
        <p:nvPicPr>
          <p:cNvPr id="12" name="Picture 11" descr="UA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  <p:pic>
        <p:nvPicPr>
          <p:cNvPr id="13" name="Picture 12" descr="ARSC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917545"/>
            <a:ext cx="617028" cy="812966"/>
          </a:xfrm>
          <a:prstGeom prst="rect">
            <a:avLst/>
          </a:prstGeom>
        </p:spPr>
      </p:pic>
      <p:pic>
        <p:nvPicPr>
          <p:cNvPr id="14" name="Picture 13" descr="SNRELogo.jpg"/>
          <p:cNvPicPr>
            <a:picLocks noChangeAspect="1"/>
          </p:cNvPicPr>
          <p:nvPr/>
        </p:nvPicPr>
        <p:blipFill>
          <a:blip r:embed="rId4" cstate="print"/>
          <a:srcRect l="664" t="1887"/>
          <a:stretch>
            <a:fillRect/>
          </a:stretch>
        </p:blipFill>
        <p:spPr>
          <a:xfrm>
            <a:off x="5105400" y="6061045"/>
            <a:ext cx="1169429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74412"/>
            <a:ext cx="914401" cy="78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3346"/>
            <a:ext cx="1520497" cy="560684"/>
          </a:xfrm>
          <a:prstGeom prst="rect">
            <a:avLst/>
          </a:prstGeom>
        </p:spPr>
      </p:pic>
      <p:pic>
        <p:nvPicPr>
          <p:cNvPr id="17" name="Picture 16" descr="SpaceGrant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18" name="Picture 17" descr="UA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  <p:pic>
        <p:nvPicPr>
          <p:cNvPr id="19" name="Picture 18" descr="ARSC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917545"/>
            <a:ext cx="617028" cy="812966"/>
          </a:xfrm>
          <a:prstGeom prst="rect">
            <a:avLst/>
          </a:prstGeom>
        </p:spPr>
      </p:pic>
      <p:pic>
        <p:nvPicPr>
          <p:cNvPr id="20" name="Picture 19" descr="SNRELogo.jpg"/>
          <p:cNvPicPr>
            <a:picLocks noChangeAspect="1"/>
          </p:cNvPicPr>
          <p:nvPr/>
        </p:nvPicPr>
        <p:blipFill>
          <a:blip r:embed="rId4" cstate="print"/>
          <a:srcRect l="664" t="1887"/>
          <a:stretch>
            <a:fillRect/>
          </a:stretch>
        </p:blipFill>
        <p:spPr>
          <a:xfrm>
            <a:off x="5105400" y="6061045"/>
            <a:ext cx="1169429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974412"/>
            <a:ext cx="914401" cy="7828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3346"/>
            <a:ext cx="1520497" cy="560684"/>
          </a:xfrm>
          <a:prstGeom prst="rect">
            <a:avLst/>
          </a:prstGeom>
        </p:spPr>
      </p:pic>
      <p:pic>
        <p:nvPicPr>
          <p:cNvPr id="23" name="Picture 22" descr="SpaceGrant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Important to Map Woody Cover?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37" y="17980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Important for understanding the carbon balance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r>
              <a:rPr lang="en-US" dirty="0" smtClean="0"/>
              <a:t>Trees are of great importance to the </a:t>
            </a:r>
            <a:r>
              <a:rPr lang="en-US" dirty="0" err="1" smtClean="0"/>
              <a:t>Sahelian</a:t>
            </a:r>
            <a:r>
              <a:rPr lang="en-US" dirty="0" smtClean="0"/>
              <a:t> agricultural parklands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r>
              <a:rPr lang="en-US" dirty="0" smtClean="0"/>
              <a:t>Monitoring </a:t>
            </a:r>
            <a:r>
              <a:rPr lang="en-US" dirty="0"/>
              <a:t>changes in </a:t>
            </a:r>
            <a:r>
              <a:rPr lang="en-US" dirty="0" smtClean="0"/>
              <a:t>vegetation composition </a:t>
            </a:r>
            <a:r>
              <a:rPr lang="en-US" dirty="0"/>
              <a:t>over time.</a:t>
            </a:r>
          </a:p>
          <a:p>
            <a:endParaRPr lang="en-US" dirty="0"/>
          </a:p>
        </p:txBody>
      </p:sp>
      <p:pic>
        <p:nvPicPr>
          <p:cNvPr id="5" name="Picture 4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6" name="Picture 5" descr="U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A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is Spatial Resolution?</a:t>
            </a:r>
            <a:endParaRPr lang="en-US" dirty="0"/>
          </a:p>
        </p:txBody>
      </p:sp>
      <p:pic>
        <p:nvPicPr>
          <p:cNvPr id="8" name="Picture 7" descr="SpaceGrant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2082714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Low</a:t>
            </a:r>
            <a:r>
              <a:rPr lang="en-US" sz="6000" dirty="0" smtClean="0">
                <a:latin typeface="Impact" pitchFamily="34" charset="0"/>
              </a:rPr>
              <a:t> </a:t>
            </a:r>
            <a:endParaRPr lang="en-US" sz="6000" dirty="0">
              <a:latin typeface="Impac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5205" y="1733081"/>
            <a:ext cx="4038600" cy="85746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5405" y="1124404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itchFamily="34" charset="0"/>
                <a:cs typeface="Aharoni" pitchFamily="2" charset="-79"/>
              </a:rPr>
              <a:t>High</a:t>
            </a:r>
            <a:r>
              <a:rPr lang="en-US" sz="6000" dirty="0" smtClean="0">
                <a:latin typeface="Arial Black" pitchFamily="34" charset="0"/>
              </a:rPr>
              <a:t> </a:t>
            </a:r>
            <a:endParaRPr lang="en-US" sz="6000" dirty="0"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99" y="3305173"/>
            <a:ext cx="4792436" cy="3580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19" y="3305174"/>
            <a:ext cx="4781550" cy="3580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60" y="3305174"/>
            <a:ext cx="4467225" cy="35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1011238"/>
            <a:ext cx="7986713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274638"/>
            <a:ext cx="8891016" cy="639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Study Area</a:t>
            </a:r>
            <a:r>
              <a:rPr lang="en-US" sz="3200" dirty="0" smtClean="0"/>
              <a:t>: Senegal </a:t>
            </a:r>
            <a:endParaRPr lang="en-US" sz="3200" dirty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8071" y="5811012"/>
            <a:ext cx="174625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http://cache.virtualtourist.com/4/3299027-_Senegal.jpg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51668"/>
            <a:ext cx="1600200" cy="1730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83" y="1676400"/>
            <a:ext cx="2724364" cy="20043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1295400" y="1676400"/>
            <a:ext cx="3939283" cy="137160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048000"/>
            <a:ext cx="3939283" cy="632754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4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76998"/>
            <a:ext cx="883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Create an accurate map of tree densities within the study area using very high spatial resolution (2m) imagery.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Determine the optimal model for estimating tree cover densities in </a:t>
            </a:r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Sahelian</a:t>
            </a:r>
            <a:r>
              <a:rPr lang="en-US" sz="3200" dirty="0" smtClean="0"/>
              <a:t> landscape using coarser spatial resolution (30m) imagery.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</p:txBody>
      </p:sp>
      <p:pic>
        <p:nvPicPr>
          <p:cNvPr id="5" name="Picture 4" descr="U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" y="228600"/>
            <a:ext cx="8891016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Very High Spatial Resolution (</a:t>
            </a:r>
            <a:r>
              <a:rPr lang="en-US" sz="3600" dirty="0" err="1" smtClean="0"/>
              <a:t>OrbView</a:t>
            </a:r>
            <a:r>
              <a:rPr lang="en-US" sz="3600" dirty="0" smtClean="0"/>
              <a:t>, 2m)</a:t>
            </a:r>
            <a:endParaRPr lang="en-US" sz="3600" dirty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grpSp>
        <p:nvGrpSpPr>
          <p:cNvPr id="7" name="Group 252"/>
          <p:cNvGrpSpPr>
            <a:grpSpLocks noChangeAspect="1"/>
          </p:cNvGrpSpPr>
          <p:nvPr/>
        </p:nvGrpSpPr>
        <p:grpSpPr bwMode="auto">
          <a:xfrm>
            <a:off x="1998662" y="5257811"/>
            <a:ext cx="5146676" cy="428626"/>
            <a:chOff x="1621" y="3312"/>
            <a:chExt cx="3242" cy="270"/>
          </a:xfrm>
        </p:grpSpPr>
        <p:sp>
          <p:nvSpPr>
            <p:cNvPr id="8" name="AutoShape 251"/>
            <p:cNvSpPr>
              <a:spLocks noChangeAspect="1" noChangeArrowheads="1" noTextEdit="1"/>
            </p:cNvSpPr>
            <p:nvPr/>
          </p:nvSpPr>
          <p:spPr bwMode="auto">
            <a:xfrm>
              <a:off x="1632" y="3312"/>
              <a:ext cx="30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53"/>
            <p:cNvSpPr>
              <a:spLocks noChangeArrowheads="1"/>
            </p:cNvSpPr>
            <p:nvPr/>
          </p:nvSpPr>
          <p:spPr bwMode="auto">
            <a:xfrm>
              <a:off x="1676" y="3462"/>
              <a:ext cx="153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54"/>
            <p:cNvSpPr>
              <a:spLocks noChangeArrowheads="1"/>
            </p:cNvSpPr>
            <p:nvPr/>
          </p:nvSpPr>
          <p:spPr bwMode="auto">
            <a:xfrm>
              <a:off x="1829" y="3462"/>
              <a:ext cx="153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55"/>
            <p:cNvSpPr>
              <a:spLocks noChangeArrowheads="1"/>
            </p:cNvSpPr>
            <p:nvPr/>
          </p:nvSpPr>
          <p:spPr bwMode="auto">
            <a:xfrm>
              <a:off x="1982" y="3462"/>
              <a:ext cx="153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56"/>
            <p:cNvSpPr>
              <a:spLocks noChangeArrowheads="1"/>
            </p:cNvSpPr>
            <p:nvPr/>
          </p:nvSpPr>
          <p:spPr bwMode="auto">
            <a:xfrm>
              <a:off x="2135" y="3462"/>
              <a:ext cx="152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57"/>
            <p:cNvSpPr>
              <a:spLocks noChangeArrowheads="1"/>
            </p:cNvSpPr>
            <p:nvPr/>
          </p:nvSpPr>
          <p:spPr bwMode="auto">
            <a:xfrm>
              <a:off x="2287" y="3462"/>
              <a:ext cx="610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8"/>
            <p:cNvSpPr>
              <a:spLocks noChangeArrowheads="1"/>
            </p:cNvSpPr>
            <p:nvPr/>
          </p:nvSpPr>
          <p:spPr bwMode="auto">
            <a:xfrm>
              <a:off x="2897" y="3462"/>
              <a:ext cx="611" cy="5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59"/>
            <p:cNvSpPr>
              <a:spLocks noChangeArrowheads="1"/>
            </p:cNvSpPr>
            <p:nvPr/>
          </p:nvSpPr>
          <p:spPr bwMode="auto">
            <a:xfrm>
              <a:off x="3508" y="3462"/>
              <a:ext cx="611" cy="55"/>
            </a:xfrm>
            <a:prstGeom prst="rect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60"/>
            <p:cNvSpPr>
              <a:spLocks noChangeArrowheads="1"/>
            </p:cNvSpPr>
            <p:nvPr/>
          </p:nvSpPr>
          <p:spPr bwMode="auto">
            <a:xfrm>
              <a:off x="1621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261"/>
            <p:cNvSpPr>
              <a:spLocks noChangeArrowheads="1"/>
            </p:cNvSpPr>
            <p:nvPr/>
          </p:nvSpPr>
          <p:spPr bwMode="auto">
            <a:xfrm>
              <a:off x="2232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262"/>
            <p:cNvSpPr>
              <a:spLocks noChangeArrowheads="1"/>
            </p:cNvSpPr>
            <p:nvPr/>
          </p:nvSpPr>
          <p:spPr bwMode="auto">
            <a:xfrm>
              <a:off x="2842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263"/>
            <p:cNvSpPr>
              <a:spLocks noChangeArrowheads="1"/>
            </p:cNvSpPr>
            <p:nvPr/>
          </p:nvSpPr>
          <p:spPr bwMode="auto">
            <a:xfrm>
              <a:off x="3423" y="3312"/>
              <a:ext cx="17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264"/>
            <p:cNvSpPr>
              <a:spLocks noChangeArrowheads="1"/>
            </p:cNvSpPr>
            <p:nvPr/>
          </p:nvSpPr>
          <p:spPr bwMode="auto">
            <a:xfrm>
              <a:off x="4034" y="3312"/>
              <a:ext cx="17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65"/>
            <p:cNvSpPr>
              <a:spLocks noChangeArrowheads="1"/>
            </p:cNvSpPr>
            <p:nvPr/>
          </p:nvSpPr>
          <p:spPr bwMode="auto">
            <a:xfrm>
              <a:off x="1927" y="3312"/>
              <a:ext cx="1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66"/>
            <p:cNvSpPr>
              <a:spLocks noChangeArrowheads="1"/>
            </p:cNvSpPr>
            <p:nvPr/>
          </p:nvSpPr>
          <p:spPr bwMode="auto">
            <a:xfrm>
              <a:off x="4176" y="3408"/>
              <a:ext cx="68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Kilometers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6" y="5791200"/>
            <a:ext cx="808969" cy="840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" y="1143000"/>
            <a:ext cx="8913813" cy="4032150"/>
          </a:xfrm>
          <a:prstGeom prst="rect">
            <a:avLst/>
          </a:prstGeom>
        </p:spPr>
      </p:pic>
      <p:pic>
        <p:nvPicPr>
          <p:cNvPr id="24" name="Picture 23" descr="UA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" y="228600"/>
            <a:ext cx="8891016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Very High Spatial Resolution (</a:t>
            </a:r>
            <a:r>
              <a:rPr lang="en-US" sz="3600" dirty="0" err="1" smtClean="0"/>
              <a:t>OrbView</a:t>
            </a:r>
            <a:r>
              <a:rPr lang="en-US" sz="3600" dirty="0" smtClean="0"/>
              <a:t>, 2m)</a:t>
            </a:r>
            <a:endParaRPr lang="en-US" sz="3600" dirty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7" y="6068172"/>
            <a:ext cx="661184" cy="686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21" y="1081278"/>
            <a:ext cx="6366357" cy="4481322"/>
          </a:xfrm>
          <a:prstGeom prst="rect">
            <a:avLst/>
          </a:prstGeom>
        </p:spPr>
      </p:pic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559050" y="5637226"/>
            <a:ext cx="4760913" cy="409576"/>
            <a:chOff x="1612" y="3551"/>
            <a:chExt cx="2999" cy="258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32" y="3551"/>
              <a:ext cx="292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70" y="3682"/>
              <a:ext cx="138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808" y="3682"/>
              <a:ext cx="137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45" y="3682"/>
              <a:ext cx="138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83" y="3682"/>
              <a:ext cx="138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221" y="3682"/>
              <a:ext cx="550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771" y="3682"/>
              <a:ext cx="551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322" y="3682"/>
              <a:ext cx="551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612" y="355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115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665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216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67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806" y="3553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924" y="3635"/>
              <a:ext cx="68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Kilometers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22" descr="UA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" y="304800"/>
            <a:ext cx="8891016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Coarser Resolution (Landsat, 30m)</a:t>
            </a:r>
            <a:endParaRPr lang="en-US" sz="3600" dirty="0"/>
          </a:p>
        </p:txBody>
      </p:sp>
      <p:pic>
        <p:nvPicPr>
          <p:cNvPr id="11" name="Picture 10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17" y="6068172"/>
            <a:ext cx="661184" cy="6869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21" y="1081277"/>
            <a:ext cx="6366357" cy="4476347"/>
          </a:xfrm>
          <a:prstGeom prst="rect">
            <a:avLst/>
          </a:prstGeom>
        </p:spPr>
      </p:pic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559050" y="5637226"/>
            <a:ext cx="4760913" cy="409576"/>
            <a:chOff x="1612" y="3551"/>
            <a:chExt cx="2999" cy="258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32" y="3551"/>
              <a:ext cx="292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70" y="3682"/>
              <a:ext cx="138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808" y="3682"/>
              <a:ext cx="137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945" y="3682"/>
              <a:ext cx="138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083" y="3682"/>
              <a:ext cx="138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221" y="3682"/>
              <a:ext cx="550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771" y="3682"/>
              <a:ext cx="551" cy="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322" y="3682"/>
              <a:ext cx="551" cy="46"/>
            </a:xfrm>
            <a:prstGeom prst="rect">
              <a:avLst/>
            </a:prstGeom>
            <a:solidFill>
              <a:srgbClr val="000000"/>
            </a:solidFill>
            <a:ln w="1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612" y="355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115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665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216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767" y="3553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806" y="3553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3924" y="3635"/>
              <a:ext cx="68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Kilometers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22" descr="UA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Resolution &amp; Tree Cover Mapping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" y="1025634"/>
            <a:ext cx="876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6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600" dirty="0" smtClean="0"/>
          </a:p>
          <a:p>
            <a:pPr lvl="1"/>
            <a:endParaRPr lang="en-US" sz="26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en-US" sz="2600" dirty="0" smtClean="0"/>
          </a:p>
        </p:txBody>
      </p:sp>
      <p:pic>
        <p:nvPicPr>
          <p:cNvPr id="6" name="Picture 5" descr="SpaceGrant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5866257"/>
            <a:ext cx="685800" cy="915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1219200"/>
            <a:ext cx="88392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3200" b="1" dirty="0" smtClean="0"/>
              <a:t>High spatial resolution imagery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Individual trees can be detected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Not available for all locations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Often prohibitively expensive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Limited  historical data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3200" b="1" dirty="0" smtClean="0"/>
              <a:t>Coarser spatial resolution imagery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200" dirty="0" smtClean="0"/>
              <a:t>Individual trees cannot be detected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Global coverage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Free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Many years of historical data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lnSpc>
                <a:spcPct val="500000"/>
              </a:lnSpc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7" name="Picture 6" descr="U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020372"/>
            <a:ext cx="685800" cy="6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941</Words>
  <Application>Microsoft Office PowerPoint</Application>
  <PresentationFormat>On-screen Show (4:3)</PresentationFormat>
  <Paragraphs>202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Remote Sensing of Woody Vegetation in the West African Sahel </vt:lpstr>
      <vt:lpstr>Why is it Important to Map Woody Cover?</vt:lpstr>
      <vt:lpstr>What is Spatial Resolution?</vt:lpstr>
      <vt:lpstr>Study Area: Senegal </vt:lpstr>
      <vt:lpstr>PowerPoint Presentation</vt:lpstr>
      <vt:lpstr>Very High Spatial Resolution (OrbView, 2m)</vt:lpstr>
      <vt:lpstr>Very High Spatial Resolution (OrbView, 2m)</vt:lpstr>
      <vt:lpstr>Coarser Resolution (Landsat, 30m)</vt:lpstr>
      <vt:lpstr>Spatial Resolution &amp; Tree Cover Mapping</vt:lpstr>
      <vt:lpstr>PowerPoint Presentation</vt:lpstr>
      <vt:lpstr>Tree vs. No Tree</vt:lpstr>
      <vt:lpstr>Reference Map</vt:lpstr>
      <vt:lpstr>Predictive Model of Tree Cover </vt:lpstr>
      <vt:lpstr>Model-Reference Comparison</vt:lpstr>
      <vt:lpstr>Correlation of Actual &amp; Predicted Tree Cover </vt:lpstr>
      <vt:lpstr>Conclusion</vt:lpstr>
      <vt:lpstr>Acknowledgements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Wickhorst</dc:creator>
  <cp:lastModifiedBy>Andrew</cp:lastModifiedBy>
  <cp:revision>215</cp:revision>
  <dcterms:created xsi:type="dcterms:W3CDTF">2012-01-05T16:45:57Z</dcterms:created>
  <dcterms:modified xsi:type="dcterms:W3CDTF">2012-04-11T05:23:37Z</dcterms:modified>
</cp:coreProperties>
</file>